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5" d="100"/>
          <a:sy n="85" d="100"/>
        </p:scale>
        <p:origin x="-96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1" Type="http://schemas.openxmlformats.org/officeDocument/2006/relationships/image" Target="../media/image1.emf"/><Relationship Id="rId2"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5.emf"/><Relationship Id="rId6" Type="http://schemas.openxmlformats.org/officeDocument/2006/relationships/image" Target="../media/image6.emf"/><Relationship Id="rId7" Type="http://schemas.openxmlformats.org/officeDocument/2006/relationships/image" Target="../media/image7.emf"/><Relationship Id="rId8" Type="http://schemas.openxmlformats.org/officeDocument/2006/relationships/image" Target="../media/image8.emf"/><Relationship Id="rId9" Type="http://schemas.openxmlformats.org/officeDocument/2006/relationships/image" Target="../media/image9.emf"/><Relationship Id="rId1" Type="http://schemas.openxmlformats.org/officeDocument/2006/relationships/image" Target="../media/image2.emf"/><Relationship Id="rId2"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3.emf"/><Relationship Id="rId4" Type="http://schemas.openxmlformats.org/officeDocument/2006/relationships/image" Target="../media/image4.emf"/><Relationship Id="rId5" Type="http://schemas.openxmlformats.org/officeDocument/2006/relationships/image" Target="../media/image10.emf"/><Relationship Id="rId6" Type="http://schemas.openxmlformats.org/officeDocument/2006/relationships/image" Target="../media/image11.emf"/><Relationship Id="rId7" Type="http://schemas.openxmlformats.org/officeDocument/2006/relationships/image" Target="../media/image12.emf"/><Relationship Id="rId8" Type="http://schemas.openxmlformats.org/officeDocument/2006/relationships/image" Target="../media/image13.emf"/><Relationship Id="rId9" Type="http://schemas.openxmlformats.org/officeDocument/2006/relationships/image" Target="../media/image5.emf"/><Relationship Id="rId10" Type="http://schemas.openxmlformats.org/officeDocument/2006/relationships/image" Target="../media/image6.emf"/><Relationship Id="rId1" Type="http://schemas.openxmlformats.org/officeDocument/2006/relationships/image" Target="../media/image2.emf"/><Relationship Id="rId2"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ACC2B9-7E39-1442-8324-AB9EB5A694F4}" type="datetimeFigureOut">
              <a:rPr lang="en-US" smtClean="0"/>
              <a:t>9/2/19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89AEF-CAC1-3041-8B1D-DA9E16A94AC0}" type="slidenum">
              <a:rPr lang="en-US" smtClean="0"/>
              <a:t>‹#›</a:t>
            </a:fld>
            <a:endParaRPr lang="en-US"/>
          </a:p>
        </p:txBody>
      </p:sp>
    </p:spTree>
    <p:extLst>
      <p:ext uri="{BB962C8B-B14F-4D97-AF65-F5344CB8AC3E}">
        <p14:creationId xmlns:p14="http://schemas.microsoft.com/office/powerpoint/2010/main" val="4264717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ACC2B9-7E39-1442-8324-AB9EB5A694F4}" type="datetimeFigureOut">
              <a:rPr lang="en-US" smtClean="0"/>
              <a:t>9/2/19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89AEF-CAC1-3041-8B1D-DA9E16A94AC0}" type="slidenum">
              <a:rPr lang="en-US" smtClean="0"/>
              <a:t>‹#›</a:t>
            </a:fld>
            <a:endParaRPr lang="en-US"/>
          </a:p>
        </p:txBody>
      </p:sp>
    </p:spTree>
    <p:extLst>
      <p:ext uri="{BB962C8B-B14F-4D97-AF65-F5344CB8AC3E}">
        <p14:creationId xmlns:p14="http://schemas.microsoft.com/office/powerpoint/2010/main" val="3697639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ACC2B9-7E39-1442-8324-AB9EB5A694F4}" type="datetimeFigureOut">
              <a:rPr lang="en-US" smtClean="0"/>
              <a:t>9/2/19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89AEF-CAC1-3041-8B1D-DA9E16A94AC0}" type="slidenum">
              <a:rPr lang="en-US" smtClean="0"/>
              <a:t>‹#›</a:t>
            </a:fld>
            <a:endParaRPr lang="en-US"/>
          </a:p>
        </p:txBody>
      </p:sp>
    </p:spTree>
    <p:extLst>
      <p:ext uri="{BB962C8B-B14F-4D97-AF65-F5344CB8AC3E}">
        <p14:creationId xmlns:p14="http://schemas.microsoft.com/office/powerpoint/2010/main" val="2236328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ACC2B9-7E39-1442-8324-AB9EB5A694F4}" type="datetimeFigureOut">
              <a:rPr lang="en-US" smtClean="0"/>
              <a:t>9/2/19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89AEF-CAC1-3041-8B1D-DA9E16A94AC0}" type="slidenum">
              <a:rPr lang="en-US" smtClean="0"/>
              <a:t>‹#›</a:t>
            </a:fld>
            <a:endParaRPr lang="en-US"/>
          </a:p>
        </p:txBody>
      </p:sp>
    </p:spTree>
    <p:extLst>
      <p:ext uri="{BB962C8B-B14F-4D97-AF65-F5344CB8AC3E}">
        <p14:creationId xmlns:p14="http://schemas.microsoft.com/office/powerpoint/2010/main" val="1083847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ACC2B9-7E39-1442-8324-AB9EB5A694F4}" type="datetimeFigureOut">
              <a:rPr lang="en-US" smtClean="0"/>
              <a:t>9/2/19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C89AEF-CAC1-3041-8B1D-DA9E16A94AC0}" type="slidenum">
              <a:rPr lang="en-US" smtClean="0"/>
              <a:t>‹#›</a:t>
            </a:fld>
            <a:endParaRPr lang="en-US"/>
          </a:p>
        </p:txBody>
      </p:sp>
    </p:spTree>
    <p:extLst>
      <p:ext uri="{BB962C8B-B14F-4D97-AF65-F5344CB8AC3E}">
        <p14:creationId xmlns:p14="http://schemas.microsoft.com/office/powerpoint/2010/main" val="3709171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ACC2B9-7E39-1442-8324-AB9EB5A694F4}" type="datetimeFigureOut">
              <a:rPr lang="en-US" smtClean="0"/>
              <a:t>9/2/19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C89AEF-CAC1-3041-8B1D-DA9E16A94AC0}" type="slidenum">
              <a:rPr lang="en-US" smtClean="0"/>
              <a:t>‹#›</a:t>
            </a:fld>
            <a:endParaRPr lang="en-US"/>
          </a:p>
        </p:txBody>
      </p:sp>
    </p:spTree>
    <p:extLst>
      <p:ext uri="{BB962C8B-B14F-4D97-AF65-F5344CB8AC3E}">
        <p14:creationId xmlns:p14="http://schemas.microsoft.com/office/powerpoint/2010/main" val="130723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ACC2B9-7E39-1442-8324-AB9EB5A694F4}" type="datetimeFigureOut">
              <a:rPr lang="en-US" smtClean="0"/>
              <a:t>9/2/19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C89AEF-CAC1-3041-8B1D-DA9E16A94AC0}" type="slidenum">
              <a:rPr lang="en-US" smtClean="0"/>
              <a:t>‹#›</a:t>
            </a:fld>
            <a:endParaRPr lang="en-US"/>
          </a:p>
        </p:txBody>
      </p:sp>
    </p:spTree>
    <p:extLst>
      <p:ext uri="{BB962C8B-B14F-4D97-AF65-F5344CB8AC3E}">
        <p14:creationId xmlns:p14="http://schemas.microsoft.com/office/powerpoint/2010/main" val="24228893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ACC2B9-7E39-1442-8324-AB9EB5A694F4}" type="datetimeFigureOut">
              <a:rPr lang="en-US" smtClean="0"/>
              <a:t>9/2/19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C89AEF-CAC1-3041-8B1D-DA9E16A94AC0}" type="slidenum">
              <a:rPr lang="en-US" smtClean="0"/>
              <a:t>‹#›</a:t>
            </a:fld>
            <a:endParaRPr lang="en-US"/>
          </a:p>
        </p:txBody>
      </p:sp>
    </p:spTree>
    <p:extLst>
      <p:ext uri="{BB962C8B-B14F-4D97-AF65-F5344CB8AC3E}">
        <p14:creationId xmlns:p14="http://schemas.microsoft.com/office/powerpoint/2010/main" val="3699651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CC2B9-7E39-1442-8324-AB9EB5A694F4}" type="datetimeFigureOut">
              <a:rPr lang="en-US" smtClean="0"/>
              <a:t>9/2/19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C89AEF-CAC1-3041-8B1D-DA9E16A94AC0}" type="slidenum">
              <a:rPr lang="en-US" smtClean="0"/>
              <a:t>‹#›</a:t>
            </a:fld>
            <a:endParaRPr lang="en-US"/>
          </a:p>
        </p:txBody>
      </p:sp>
    </p:spTree>
    <p:extLst>
      <p:ext uri="{BB962C8B-B14F-4D97-AF65-F5344CB8AC3E}">
        <p14:creationId xmlns:p14="http://schemas.microsoft.com/office/powerpoint/2010/main" val="2520917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ACC2B9-7E39-1442-8324-AB9EB5A694F4}" type="datetimeFigureOut">
              <a:rPr lang="en-US" smtClean="0"/>
              <a:t>9/2/19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C89AEF-CAC1-3041-8B1D-DA9E16A94AC0}" type="slidenum">
              <a:rPr lang="en-US" smtClean="0"/>
              <a:t>‹#›</a:t>
            </a:fld>
            <a:endParaRPr lang="en-US"/>
          </a:p>
        </p:txBody>
      </p:sp>
    </p:spTree>
    <p:extLst>
      <p:ext uri="{BB962C8B-B14F-4D97-AF65-F5344CB8AC3E}">
        <p14:creationId xmlns:p14="http://schemas.microsoft.com/office/powerpoint/2010/main" val="68000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ACC2B9-7E39-1442-8324-AB9EB5A694F4}" type="datetimeFigureOut">
              <a:rPr lang="en-US" smtClean="0"/>
              <a:t>9/2/19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C89AEF-CAC1-3041-8B1D-DA9E16A94AC0}" type="slidenum">
              <a:rPr lang="en-US" smtClean="0"/>
              <a:t>‹#›</a:t>
            </a:fld>
            <a:endParaRPr lang="en-US"/>
          </a:p>
        </p:txBody>
      </p:sp>
    </p:spTree>
    <p:extLst>
      <p:ext uri="{BB962C8B-B14F-4D97-AF65-F5344CB8AC3E}">
        <p14:creationId xmlns:p14="http://schemas.microsoft.com/office/powerpoint/2010/main" val="287961798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ACC2B9-7E39-1442-8324-AB9EB5A694F4}" type="datetimeFigureOut">
              <a:rPr lang="en-US" smtClean="0"/>
              <a:t>9/2/19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C89AEF-CAC1-3041-8B1D-DA9E16A94AC0}" type="slidenum">
              <a:rPr lang="en-US" smtClean="0"/>
              <a:t>‹#›</a:t>
            </a:fld>
            <a:endParaRPr lang="en-US"/>
          </a:p>
        </p:txBody>
      </p:sp>
    </p:spTree>
    <p:extLst>
      <p:ext uri="{BB962C8B-B14F-4D97-AF65-F5344CB8AC3E}">
        <p14:creationId xmlns:p14="http://schemas.microsoft.com/office/powerpoint/2010/main" val="3529007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4.emf"/><Relationship Id="rId12" Type="http://schemas.openxmlformats.org/officeDocument/2006/relationships/oleObject" Target="../embeddings/oleObject6.bin"/><Relationship Id="rId13" Type="http://schemas.openxmlformats.org/officeDocument/2006/relationships/image" Target="../media/image5.emf"/><Relationship Id="rId14" Type="http://schemas.openxmlformats.org/officeDocument/2006/relationships/oleObject" Target="../embeddings/oleObject7.bin"/><Relationship Id="rId15" Type="http://schemas.openxmlformats.org/officeDocument/2006/relationships/image" Target="../media/image6.emf"/><Relationship Id="rId16" Type="http://schemas.openxmlformats.org/officeDocument/2006/relationships/oleObject" Target="../embeddings/oleObject8.bin"/><Relationship Id="rId1" Type="http://schemas.openxmlformats.org/officeDocument/2006/relationships/vmlDrawing" Target="../drawings/vmlDrawing1.vml"/><Relationship Id="rId2" Type="http://schemas.openxmlformats.org/officeDocument/2006/relationships/slideLayout" Target="../slideLayouts/slideLayout1.xml"/><Relationship Id="rId3" Type="http://schemas.openxmlformats.org/officeDocument/2006/relationships/oleObject" Target="../embeddings/oleObject1.bin"/><Relationship Id="rId4" Type="http://schemas.openxmlformats.org/officeDocument/2006/relationships/image" Target="../media/image1.emf"/><Relationship Id="rId5" Type="http://schemas.openxmlformats.org/officeDocument/2006/relationships/oleObject" Target="../embeddings/oleObject2.bin"/><Relationship Id="rId6" Type="http://schemas.openxmlformats.org/officeDocument/2006/relationships/image" Target="../media/image2.emf"/><Relationship Id="rId7" Type="http://schemas.openxmlformats.org/officeDocument/2006/relationships/oleObject" Target="../embeddings/oleObject3.bin"/><Relationship Id="rId8" Type="http://schemas.openxmlformats.org/officeDocument/2006/relationships/oleObject" Target="../embeddings/oleObject4.bin"/><Relationship Id="rId9" Type="http://schemas.openxmlformats.org/officeDocument/2006/relationships/image" Target="../media/image3.emf"/><Relationship Id="rId10" Type="http://schemas.openxmlformats.org/officeDocument/2006/relationships/oleObject" Target="../embeddings/oleObject5.bin"/></Relationships>
</file>

<file path=ppt/slides/_rels/slide2.xml.rels><?xml version="1.0" encoding="UTF-8" standalone="yes"?>
<Relationships xmlns="http://schemas.openxmlformats.org/package/2006/relationships"><Relationship Id="rId9" Type="http://schemas.openxmlformats.org/officeDocument/2006/relationships/oleObject" Target="../embeddings/oleObject12.bin"/><Relationship Id="rId20" Type="http://schemas.openxmlformats.org/officeDocument/2006/relationships/image" Target="../media/image8.emf"/><Relationship Id="rId21" Type="http://schemas.openxmlformats.org/officeDocument/2006/relationships/oleObject" Target="../embeddings/oleObject19.bin"/><Relationship Id="rId22" Type="http://schemas.openxmlformats.org/officeDocument/2006/relationships/image" Target="../media/image9.emf"/><Relationship Id="rId10" Type="http://schemas.openxmlformats.org/officeDocument/2006/relationships/image" Target="../media/image4.emf"/><Relationship Id="rId11" Type="http://schemas.openxmlformats.org/officeDocument/2006/relationships/oleObject" Target="../embeddings/oleObject13.bin"/><Relationship Id="rId12" Type="http://schemas.openxmlformats.org/officeDocument/2006/relationships/image" Target="../media/image5.emf"/><Relationship Id="rId13" Type="http://schemas.openxmlformats.org/officeDocument/2006/relationships/oleObject" Target="../embeddings/oleObject14.bin"/><Relationship Id="rId14" Type="http://schemas.openxmlformats.org/officeDocument/2006/relationships/image" Target="../media/image6.emf"/><Relationship Id="rId15" Type="http://schemas.openxmlformats.org/officeDocument/2006/relationships/oleObject" Target="../embeddings/oleObject15.bin"/><Relationship Id="rId16" Type="http://schemas.openxmlformats.org/officeDocument/2006/relationships/image" Target="../media/image7.emf"/><Relationship Id="rId17" Type="http://schemas.openxmlformats.org/officeDocument/2006/relationships/oleObject" Target="../embeddings/oleObject16.bin"/><Relationship Id="rId18" Type="http://schemas.openxmlformats.org/officeDocument/2006/relationships/oleObject" Target="../embeddings/oleObject17.bin"/><Relationship Id="rId19" Type="http://schemas.openxmlformats.org/officeDocument/2006/relationships/oleObject" Target="../embeddings/oleObject18.bin"/><Relationship Id="rId1" Type="http://schemas.openxmlformats.org/officeDocument/2006/relationships/vmlDrawing" Target="../drawings/vmlDrawing2.vml"/><Relationship Id="rId2" Type="http://schemas.openxmlformats.org/officeDocument/2006/relationships/slideLayout" Target="../slideLayouts/slideLayout1.xml"/><Relationship Id="rId3" Type="http://schemas.openxmlformats.org/officeDocument/2006/relationships/oleObject" Target="../embeddings/oleObject9.bin"/><Relationship Id="rId4" Type="http://schemas.openxmlformats.org/officeDocument/2006/relationships/image" Target="../media/image2.emf"/><Relationship Id="rId5" Type="http://schemas.openxmlformats.org/officeDocument/2006/relationships/oleObject" Target="../embeddings/oleObject10.bin"/><Relationship Id="rId6" Type="http://schemas.openxmlformats.org/officeDocument/2006/relationships/image" Target="../media/image1.emf"/><Relationship Id="rId7" Type="http://schemas.openxmlformats.org/officeDocument/2006/relationships/oleObject" Target="../embeddings/oleObject11.bin"/><Relationship Id="rId8" Type="http://schemas.openxmlformats.org/officeDocument/2006/relationships/image" Target="../media/image3.emf"/></Relationships>
</file>

<file path=ppt/slides/_rels/slide3.xml.rels><?xml version="1.0" encoding="UTF-8" standalone="yes"?>
<Relationships xmlns="http://schemas.openxmlformats.org/package/2006/relationships"><Relationship Id="rId9" Type="http://schemas.openxmlformats.org/officeDocument/2006/relationships/oleObject" Target="../embeddings/oleObject23.bin"/><Relationship Id="rId20" Type="http://schemas.openxmlformats.org/officeDocument/2006/relationships/image" Target="../media/image5.emf"/><Relationship Id="rId21" Type="http://schemas.openxmlformats.org/officeDocument/2006/relationships/oleObject" Target="../embeddings/oleObject29.bin"/><Relationship Id="rId22" Type="http://schemas.openxmlformats.org/officeDocument/2006/relationships/image" Target="../media/image6.emf"/><Relationship Id="rId10" Type="http://schemas.openxmlformats.org/officeDocument/2006/relationships/image" Target="../media/image4.emf"/><Relationship Id="rId11" Type="http://schemas.openxmlformats.org/officeDocument/2006/relationships/oleObject" Target="../embeddings/oleObject24.bin"/><Relationship Id="rId12" Type="http://schemas.openxmlformats.org/officeDocument/2006/relationships/image" Target="../media/image10.emf"/><Relationship Id="rId13" Type="http://schemas.openxmlformats.org/officeDocument/2006/relationships/oleObject" Target="../embeddings/oleObject25.bin"/><Relationship Id="rId14" Type="http://schemas.openxmlformats.org/officeDocument/2006/relationships/image" Target="../media/image11.emf"/><Relationship Id="rId15" Type="http://schemas.openxmlformats.org/officeDocument/2006/relationships/oleObject" Target="../embeddings/oleObject26.bin"/><Relationship Id="rId16" Type="http://schemas.openxmlformats.org/officeDocument/2006/relationships/image" Target="../media/image12.emf"/><Relationship Id="rId17" Type="http://schemas.openxmlformats.org/officeDocument/2006/relationships/oleObject" Target="../embeddings/oleObject27.bin"/><Relationship Id="rId18" Type="http://schemas.openxmlformats.org/officeDocument/2006/relationships/image" Target="../media/image13.emf"/><Relationship Id="rId19" Type="http://schemas.openxmlformats.org/officeDocument/2006/relationships/oleObject" Target="../embeddings/oleObject28.bin"/><Relationship Id="rId1" Type="http://schemas.openxmlformats.org/officeDocument/2006/relationships/vmlDrawing" Target="../drawings/vmlDrawing3.vml"/><Relationship Id="rId2" Type="http://schemas.openxmlformats.org/officeDocument/2006/relationships/slideLayout" Target="../slideLayouts/slideLayout1.xml"/><Relationship Id="rId3" Type="http://schemas.openxmlformats.org/officeDocument/2006/relationships/oleObject" Target="../embeddings/oleObject20.bin"/><Relationship Id="rId4" Type="http://schemas.openxmlformats.org/officeDocument/2006/relationships/image" Target="../media/image2.emf"/><Relationship Id="rId5" Type="http://schemas.openxmlformats.org/officeDocument/2006/relationships/oleObject" Target="../embeddings/oleObject21.bin"/><Relationship Id="rId6" Type="http://schemas.openxmlformats.org/officeDocument/2006/relationships/image" Target="../media/image1.emf"/><Relationship Id="rId7" Type="http://schemas.openxmlformats.org/officeDocument/2006/relationships/oleObject" Target="../embeddings/oleObject22.bin"/><Relationship Id="rId8"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4958" y="1104811"/>
            <a:ext cx="5463855" cy="2062103"/>
          </a:xfrm>
          <a:prstGeom prst="rect">
            <a:avLst/>
          </a:prstGeom>
          <a:noFill/>
        </p:spPr>
        <p:txBody>
          <a:bodyPr wrap="square" rtlCol="0">
            <a:spAutoFit/>
          </a:bodyPr>
          <a:lstStyle/>
          <a:p>
            <a:r>
              <a:rPr lang="en-US" sz="2800" dirty="0" smtClean="0">
                <a:solidFill>
                  <a:srgbClr val="FF0000"/>
                </a:solidFill>
                <a:latin typeface="Apple Chancery"/>
                <a:cs typeface="Apple Chancery"/>
              </a:rPr>
              <a:t>Let’s say </a:t>
            </a:r>
            <a:r>
              <a:rPr lang="en-US" sz="2000" dirty="0" smtClean="0">
                <a:solidFill>
                  <a:srgbClr val="000000"/>
                </a:solidFill>
                <a:latin typeface="Times New Roman"/>
                <a:cs typeface="Times New Roman"/>
              </a:rPr>
              <a:t>you’ve thrown a ball off a cliff that is </a:t>
            </a:r>
            <a:r>
              <a:rPr lang="en-US" sz="2000" i="1" dirty="0" smtClean="0">
                <a:solidFill>
                  <a:srgbClr val="0000FF"/>
                </a:solidFill>
                <a:latin typeface="Times New Roman"/>
                <a:cs typeface="Times New Roman"/>
              </a:rPr>
              <a:t>h</a:t>
            </a:r>
            <a:r>
              <a:rPr lang="en-US" sz="2000" i="1" dirty="0" smtClean="0">
                <a:solidFill>
                  <a:srgbClr val="000000"/>
                </a:solidFill>
                <a:latin typeface="Times New Roman"/>
                <a:cs typeface="Times New Roman"/>
              </a:rPr>
              <a:t> </a:t>
            </a:r>
            <a:r>
              <a:rPr lang="en-US" sz="2000" dirty="0" smtClean="0">
                <a:solidFill>
                  <a:srgbClr val="000000"/>
                </a:solidFill>
                <a:latin typeface="Times New Roman"/>
                <a:cs typeface="Times New Roman"/>
              </a:rPr>
              <a:t>meters high.  Ignoring air friction, the </a:t>
            </a:r>
            <a:r>
              <a:rPr lang="en-US" sz="2000" dirty="0" smtClean="0">
                <a:solidFill>
                  <a:srgbClr val="0000FF"/>
                </a:solidFill>
                <a:latin typeface="Times New Roman"/>
                <a:cs typeface="Times New Roman"/>
              </a:rPr>
              <a:t>ball’s velocity in the x-direction </a:t>
            </a:r>
            <a:r>
              <a:rPr lang="en-US" sz="2000" dirty="0" smtClean="0">
                <a:solidFill>
                  <a:srgbClr val="000000"/>
                </a:solidFill>
                <a:latin typeface="Times New Roman"/>
                <a:cs typeface="Times New Roman"/>
              </a:rPr>
              <a:t>is observed to be      (this will not change as there are no frictional effects to make the change).  The red dashed line in the time lapse photo to the right shows the motion.</a:t>
            </a:r>
            <a:endParaRPr lang="en-US" sz="2400" dirty="0">
              <a:latin typeface="Apple Chancery"/>
              <a:cs typeface="Apple Chancery"/>
            </a:endParaRPr>
          </a:p>
        </p:txBody>
      </p:sp>
      <p:sp>
        <p:nvSpPr>
          <p:cNvPr id="8" name="TextBox 7"/>
          <p:cNvSpPr txBox="1"/>
          <p:nvPr/>
        </p:nvSpPr>
        <p:spPr>
          <a:xfrm>
            <a:off x="0" y="119701"/>
            <a:ext cx="9144000" cy="830997"/>
          </a:xfrm>
          <a:prstGeom prst="rect">
            <a:avLst/>
          </a:prstGeom>
          <a:noFill/>
        </p:spPr>
        <p:txBody>
          <a:bodyPr wrap="square" rtlCol="0">
            <a:spAutoFit/>
          </a:bodyPr>
          <a:lstStyle/>
          <a:p>
            <a:pPr algn="ctr"/>
            <a:r>
              <a:rPr lang="en-US" sz="4800" dirty="0" smtClean="0">
                <a:solidFill>
                  <a:srgbClr val="FF0000"/>
                </a:solidFill>
                <a:latin typeface="Apple Chancery"/>
                <a:cs typeface="Apple Chancery"/>
              </a:rPr>
              <a:t>Some Slightly Exotic Calculus</a:t>
            </a:r>
            <a:endParaRPr lang="en-US" sz="3600" dirty="0">
              <a:solidFill>
                <a:srgbClr val="FF0000"/>
              </a:solidFill>
              <a:latin typeface="Apple Chancery"/>
              <a:cs typeface="Apple Chancery"/>
            </a:endParaRPr>
          </a:p>
        </p:txBody>
      </p:sp>
      <p:sp>
        <p:nvSpPr>
          <p:cNvPr id="16" name="Rectangle 15"/>
          <p:cNvSpPr/>
          <p:nvPr/>
        </p:nvSpPr>
        <p:spPr>
          <a:xfrm>
            <a:off x="0" y="0"/>
            <a:ext cx="9144000" cy="6858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8355013" y="6427113"/>
            <a:ext cx="788987" cy="276999"/>
          </a:xfrm>
          <a:prstGeom prst="rect">
            <a:avLst/>
          </a:prstGeom>
          <a:noFill/>
        </p:spPr>
        <p:txBody>
          <a:bodyPr wrap="square" rtlCol="0">
            <a:spAutoFit/>
          </a:bodyPr>
          <a:lstStyle/>
          <a:p>
            <a:r>
              <a:rPr lang="en-US" sz="1200" dirty="0" smtClean="0">
                <a:latin typeface="Times New Roman"/>
                <a:cs typeface="Times New Roman"/>
              </a:rPr>
              <a:t>Insert a</a:t>
            </a:r>
            <a:r>
              <a:rPr lang="en-US" sz="1200" dirty="0" smtClean="0">
                <a:latin typeface="Times New Roman"/>
                <a:cs typeface="Times New Roman"/>
              </a:rPr>
              <a:t>.</a:t>
            </a:r>
            <a:r>
              <a:rPr lang="en-US" sz="1200" dirty="0" smtClean="0">
                <a:latin typeface="Times New Roman"/>
                <a:cs typeface="Times New Roman"/>
              </a:rPr>
              <a:t>)</a:t>
            </a:r>
            <a:endParaRPr lang="en-US" sz="1200" dirty="0">
              <a:latin typeface="Times New Roman"/>
              <a:cs typeface="Times New Roman"/>
            </a:endParaRPr>
          </a:p>
        </p:txBody>
      </p:sp>
      <p:graphicFrame>
        <p:nvGraphicFramePr>
          <p:cNvPr id="14" name="Object 13"/>
          <p:cNvGraphicFramePr>
            <a:graphicFrameLocks noChangeAspect="1"/>
          </p:cNvGraphicFramePr>
          <p:nvPr>
            <p:extLst>
              <p:ext uri="{D42A27DB-BD31-4B8C-83A1-F6EECF244321}">
                <p14:modId xmlns:p14="http://schemas.microsoft.com/office/powerpoint/2010/main" val="3359645597"/>
              </p:ext>
            </p:extLst>
          </p:nvPr>
        </p:nvGraphicFramePr>
        <p:xfrm>
          <a:off x="4826000" y="1877308"/>
          <a:ext cx="303213" cy="346075"/>
        </p:xfrm>
        <a:graphic>
          <a:graphicData uri="http://schemas.openxmlformats.org/presentationml/2006/ole">
            <mc:AlternateContent xmlns:mc="http://schemas.openxmlformats.org/markup-compatibility/2006">
              <mc:Choice xmlns:v="urn:schemas-microsoft-com:vml" Requires="v">
                <p:oleObj spid="_x0000_s1025" name="Equation" r:id="rId3" imgW="177800" imgH="203200" progId="Equation.DSMT4">
                  <p:embed/>
                </p:oleObj>
              </mc:Choice>
              <mc:Fallback>
                <p:oleObj name="Equation" r:id="rId3" imgW="177800" imgH="203200" progId="Equation.DSMT4">
                  <p:embed/>
                  <p:pic>
                    <p:nvPicPr>
                      <p:cNvPr id="0" name=""/>
                      <p:cNvPicPr/>
                      <p:nvPr/>
                    </p:nvPicPr>
                    <p:blipFill>
                      <a:blip r:embed="rId4"/>
                      <a:stretch>
                        <a:fillRect/>
                      </a:stretch>
                    </p:blipFill>
                    <p:spPr>
                      <a:xfrm>
                        <a:off x="4826000" y="1877308"/>
                        <a:ext cx="303213" cy="346075"/>
                      </a:xfrm>
                      <a:prstGeom prst="rect">
                        <a:avLst/>
                      </a:prstGeom>
                    </p:spPr>
                  </p:pic>
                </p:oleObj>
              </mc:Fallback>
            </mc:AlternateContent>
          </a:graphicData>
        </a:graphic>
      </p:graphicFrame>
      <p:grpSp>
        <p:nvGrpSpPr>
          <p:cNvPr id="32" name="Group 31"/>
          <p:cNvGrpSpPr/>
          <p:nvPr/>
        </p:nvGrpSpPr>
        <p:grpSpPr>
          <a:xfrm>
            <a:off x="6008798" y="1219200"/>
            <a:ext cx="2936443" cy="2761301"/>
            <a:chOff x="6101823" y="2236083"/>
            <a:chExt cx="2381777" cy="2239718"/>
          </a:xfrm>
        </p:grpSpPr>
        <p:cxnSp>
          <p:nvCxnSpPr>
            <p:cNvPr id="18" name="Straight Connector 17"/>
            <p:cNvCxnSpPr/>
            <p:nvPr/>
          </p:nvCxnSpPr>
          <p:spPr>
            <a:xfrm>
              <a:off x="7150099" y="4210050"/>
              <a:ext cx="939801"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0" name="Freeform 19"/>
            <p:cNvSpPr/>
            <p:nvPr/>
          </p:nvSpPr>
          <p:spPr>
            <a:xfrm>
              <a:off x="6311900" y="2717801"/>
              <a:ext cx="844550" cy="1492250"/>
            </a:xfrm>
            <a:custGeom>
              <a:avLst/>
              <a:gdLst>
                <a:gd name="connsiteX0" fmla="*/ 0 w 844550"/>
                <a:gd name="connsiteY0" fmla="*/ 1881 h 509881"/>
                <a:gd name="connsiteX1" fmla="*/ 76200 w 844550"/>
                <a:gd name="connsiteY1" fmla="*/ 1881 h 509881"/>
                <a:gd name="connsiteX2" fmla="*/ 133350 w 844550"/>
                <a:gd name="connsiteY2" fmla="*/ 1881 h 509881"/>
                <a:gd name="connsiteX3" fmla="*/ 228600 w 844550"/>
                <a:gd name="connsiteY3" fmla="*/ 27281 h 509881"/>
                <a:gd name="connsiteX4" fmla="*/ 336550 w 844550"/>
                <a:gd name="connsiteY4" fmla="*/ 109831 h 509881"/>
                <a:gd name="connsiteX5" fmla="*/ 444500 w 844550"/>
                <a:gd name="connsiteY5" fmla="*/ 262231 h 509881"/>
                <a:gd name="connsiteX6" fmla="*/ 514350 w 844550"/>
                <a:gd name="connsiteY6" fmla="*/ 338431 h 509881"/>
                <a:gd name="connsiteX7" fmla="*/ 590550 w 844550"/>
                <a:gd name="connsiteY7" fmla="*/ 401931 h 509881"/>
                <a:gd name="connsiteX8" fmla="*/ 692150 w 844550"/>
                <a:gd name="connsiteY8" fmla="*/ 465431 h 509881"/>
                <a:gd name="connsiteX9" fmla="*/ 844550 w 844550"/>
                <a:gd name="connsiteY9" fmla="*/ 509881 h 509881"/>
                <a:gd name="connsiteX10" fmla="*/ 844550 w 844550"/>
                <a:gd name="connsiteY10" fmla="*/ 509881 h 509881"/>
                <a:gd name="connsiteX11" fmla="*/ 844550 w 844550"/>
                <a:gd name="connsiteY11" fmla="*/ 509881 h 509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44550" h="509881">
                  <a:moveTo>
                    <a:pt x="0" y="1881"/>
                  </a:moveTo>
                  <a:lnTo>
                    <a:pt x="76200" y="1881"/>
                  </a:lnTo>
                  <a:cubicBezTo>
                    <a:pt x="98425" y="1881"/>
                    <a:pt x="107950" y="-2352"/>
                    <a:pt x="133350" y="1881"/>
                  </a:cubicBezTo>
                  <a:cubicBezTo>
                    <a:pt x="158750" y="6114"/>
                    <a:pt x="194733" y="9289"/>
                    <a:pt x="228600" y="27281"/>
                  </a:cubicBezTo>
                  <a:cubicBezTo>
                    <a:pt x="262467" y="45273"/>
                    <a:pt x="300567" y="70673"/>
                    <a:pt x="336550" y="109831"/>
                  </a:cubicBezTo>
                  <a:cubicBezTo>
                    <a:pt x="372533" y="148989"/>
                    <a:pt x="414867" y="224131"/>
                    <a:pt x="444500" y="262231"/>
                  </a:cubicBezTo>
                  <a:cubicBezTo>
                    <a:pt x="474133" y="300331"/>
                    <a:pt x="490008" y="315148"/>
                    <a:pt x="514350" y="338431"/>
                  </a:cubicBezTo>
                  <a:cubicBezTo>
                    <a:pt x="538692" y="361714"/>
                    <a:pt x="560917" y="380764"/>
                    <a:pt x="590550" y="401931"/>
                  </a:cubicBezTo>
                  <a:cubicBezTo>
                    <a:pt x="620183" y="423098"/>
                    <a:pt x="649817" y="447439"/>
                    <a:pt x="692150" y="465431"/>
                  </a:cubicBezTo>
                  <a:cubicBezTo>
                    <a:pt x="734483" y="483423"/>
                    <a:pt x="844550" y="509881"/>
                    <a:pt x="844550" y="509881"/>
                  </a:cubicBezTo>
                  <a:lnTo>
                    <a:pt x="844550" y="509881"/>
                  </a:lnTo>
                  <a:lnTo>
                    <a:pt x="844550" y="509881"/>
                  </a:ln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 name="Oval 27"/>
            <p:cNvSpPr/>
            <p:nvPr/>
          </p:nvSpPr>
          <p:spPr>
            <a:xfrm>
              <a:off x="6400590" y="2633981"/>
              <a:ext cx="45719" cy="45719"/>
            </a:xfrm>
            <a:prstGeom prst="ellipse">
              <a:avLst/>
            </a:prstGeom>
            <a:solidFill>
              <a:srgbClr val="FF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1" name="Straight Arrow Connector 30"/>
            <p:cNvCxnSpPr/>
            <p:nvPr/>
          </p:nvCxnSpPr>
          <p:spPr>
            <a:xfrm flipV="1">
              <a:off x="6515100" y="2667001"/>
              <a:ext cx="774700" cy="1"/>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6421547" y="2319586"/>
              <a:ext cx="24762" cy="2156215"/>
            </a:xfrm>
            <a:prstGeom prst="line">
              <a:avLst/>
            </a:prstGeom>
            <a:ln w="9525" cmpd="sng">
              <a:solidFill>
                <a:srgbClr val="000000"/>
              </a:solidFill>
              <a:prstDash val="dash"/>
            </a:ln>
            <a:effectLst/>
          </p:spPr>
          <p:style>
            <a:lnRef idx="2">
              <a:schemeClr val="accent1"/>
            </a:lnRef>
            <a:fillRef idx="0">
              <a:schemeClr val="accent1"/>
            </a:fillRef>
            <a:effectRef idx="1">
              <a:schemeClr val="accent1"/>
            </a:effectRef>
            <a:fontRef idx="minor">
              <a:schemeClr val="tx1"/>
            </a:fontRef>
          </p:style>
        </p:cxnSp>
        <p:sp>
          <p:nvSpPr>
            <p:cNvPr id="15" name="Freeform 14"/>
            <p:cNvSpPr/>
            <p:nvPr/>
          </p:nvSpPr>
          <p:spPr>
            <a:xfrm>
              <a:off x="6515100" y="2660650"/>
              <a:ext cx="1123950" cy="1536700"/>
            </a:xfrm>
            <a:custGeom>
              <a:avLst/>
              <a:gdLst>
                <a:gd name="connsiteX0" fmla="*/ 0 w 1123950"/>
                <a:gd name="connsiteY0" fmla="*/ 0 h 1536700"/>
                <a:gd name="connsiteX1" fmla="*/ 165100 w 1123950"/>
                <a:gd name="connsiteY1" fmla="*/ 12700 h 1536700"/>
                <a:gd name="connsiteX2" fmla="*/ 317500 w 1123950"/>
                <a:gd name="connsiteY2" fmla="*/ 69850 h 1536700"/>
                <a:gd name="connsiteX3" fmla="*/ 469900 w 1123950"/>
                <a:gd name="connsiteY3" fmla="*/ 190500 h 1536700"/>
                <a:gd name="connsiteX4" fmla="*/ 641350 w 1123950"/>
                <a:gd name="connsiteY4" fmla="*/ 400050 h 1536700"/>
                <a:gd name="connsiteX5" fmla="*/ 857250 w 1123950"/>
                <a:gd name="connsiteY5" fmla="*/ 806450 h 1536700"/>
                <a:gd name="connsiteX6" fmla="*/ 1073150 w 1123950"/>
                <a:gd name="connsiteY6" fmla="*/ 1371600 h 1536700"/>
                <a:gd name="connsiteX7" fmla="*/ 1123950 w 1123950"/>
                <a:gd name="connsiteY7" fmla="*/ 1536700 h 153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23950" h="1536700">
                  <a:moveTo>
                    <a:pt x="0" y="0"/>
                  </a:moveTo>
                  <a:cubicBezTo>
                    <a:pt x="56091" y="529"/>
                    <a:pt x="112183" y="1058"/>
                    <a:pt x="165100" y="12700"/>
                  </a:cubicBezTo>
                  <a:cubicBezTo>
                    <a:pt x="218017" y="24342"/>
                    <a:pt x="266700" y="40217"/>
                    <a:pt x="317500" y="69850"/>
                  </a:cubicBezTo>
                  <a:cubicBezTo>
                    <a:pt x="368300" y="99483"/>
                    <a:pt x="415925" y="135467"/>
                    <a:pt x="469900" y="190500"/>
                  </a:cubicBezTo>
                  <a:cubicBezTo>
                    <a:pt x="523875" y="245533"/>
                    <a:pt x="576792" y="297392"/>
                    <a:pt x="641350" y="400050"/>
                  </a:cubicBezTo>
                  <a:cubicBezTo>
                    <a:pt x="705908" y="502708"/>
                    <a:pt x="785283" y="644525"/>
                    <a:pt x="857250" y="806450"/>
                  </a:cubicBezTo>
                  <a:cubicBezTo>
                    <a:pt x="929217" y="968375"/>
                    <a:pt x="1028700" y="1249892"/>
                    <a:pt x="1073150" y="1371600"/>
                  </a:cubicBezTo>
                  <a:cubicBezTo>
                    <a:pt x="1117600" y="1493308"/>
                    <a:pt x="1123950" y="1536700"/>
                    <a:pt x="1123950" y="1536700"/>
                  </a:cubicBezTo>
                </a:path>
              </a:pathLst>
            </a:custGeom>
            <a:ln w="12700" cmpd="sng">
              <a:solidFill>
                <a:srgbClr val="FF0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7" name="Straight Connector 36"/>
            <p:cNvCxnSpPr/>
            <p:nvPr/>
          </p:nvCxnSpPr>
          <p:spPr>
            <a:xfrm flipH="1">
              <a:off x="6319310" y="4216400"/>
              <a:ext cx="2164290" cy="0"/>
            </a:xfrm>
            <a:prstGeom prst="line">
              <a:avLst/>
            </a:prstGeom>
            <a:ln w="9525" cmpd="sng">
              <a:solidFill>
                <a:srgbClr val="000000"/>
              </a:solidFill>
              <a:prstDash val="dash"/>
            </a:ln>
            <a:effectLst/>
          </p:spPr>
          <p:style>
            <a:lnRef idx="2">
              <a:schemeClr val="accent1"/>
            </a:lnRef>
            <a:fillRef idx="0">
              <a:schemeClr val="accent1"/>
            </a:fillRef>
            <a:effectRef idx="1">
              <a:schemeClr val="accent1"/>
            </a:effectRef>
            <a:fontRef idx="minor">
              <a:schemeClr val="tx1"/>
            </a:fontRef>
          </p:style>
        </p:cxnSp>
        <p:graphicFrame>
          <p:nvGraphicFramePr>
            <p:cNvPr id="39" name="Object 38"/>
            <p:cNvGraphicFramePr>
              <a:graphicFrameLocks noChangeAspect="1"/>
            </p:cNvGraphicFramePr>
            <p:nvPr>
              <p:extLst>
                <p:ext uri="{D42A27DB-BD31-4B8C-83A1-F6EECF244321}">
                  <p14:modId xmlns:p14="http://schemas.microsoft.com/office/powerpoint/2010/main" val="1382977951"/>
                </p:ext>
              </p:extLst>
            </p:nvPr>
          </p:nvGraphicFramePr>
          <p:xfrm>
            <a:off x="6275389" y="2236083"/>
            <a:ext cx="128538" cy="167006"/>
          </p:xfrm>
          <a:graphic>
            <a:graphicData uri="http://schemas.openxmlformats.org/presentationml/2006/ole">
              <mc:AlternateContent xmlns:mc="http://schemas.openxmlformats.org/markup-compatibility/2006">
                <mc:Choice xmlns:v="urn:schemas-microsoft-com:vml" Requires="v">
                  <p:oleObj spid="_x0000_s1026" name="Equation" r:id="rId5" imgW="127000" imgH="165100" progId="Equation.DSMT4">
                    <p:embed/>
                  </p:oleObj>
                </mc:Choice>
                <mc:Fallback>
                  <p:oleObj name="Equation" r:id="rId5" imgW="127000" imgH="165100" progId="Equation.DSMT4">
                    <p:embed/>
                    <p:pic>
                      <p:nvPicPr>
                        <p:cNvPr id="0" name=""/>
                        <p:cNvPicPr/>
                        <p:nvPr/>
                      </p:nvPicPr>
                      <p:blipFill>
                        <a:blip r:embed="rId6"/>
                        <a:stretch>
                          <a:fillRect/>
                        </a:stretch>
                      </p:blipFill>
                      <p:spPr>
                        <a:xfrm>
                          <a:off x="6275389" y="2236083"/>
                          <a:ext cx="128538" cy="167006"/>
                        </a:xfrm>
                        <a:prstGeom prst="rect">
                          <a:avLst/>
                        </a:prstGeom>
                      </p:spPr>
                    </p:pic>
                  </p:oleObj>
                </mc:Fallback>
              </mc:AlternateContent>
            </a:graphicData>
          </a:graphic>
        </p:graphicFrame>
        <p:graphicFrame>
          <p:nvGraphicFramePr>
            <p:cNvPr id="41" name="Object 40"/>
            <p:cNvGraphicFramePr>
              <a:graphicFrameLocks noChangeAspect="1"/>
            </p:cNvGraphicFramePr>
            <p:nvPr>
              <p:extLst>
                <p:ext uri="{D42A27DB-BD31-4B8C-83A1-F6EECF244321}">
                  <p14:modId xmlns:p14="http://schemas.microsoft.com/office/powerpoint/2010/main" val="205652749"/>
                </p:ext>
              </p:extLst>
            </p:nvPr>
          </p:nvGraphicFramePr>
          <p:xfrm>
            <a:off x="6846887" y="2355435"/>
            <a:ext cx="249332" cy="284578"/>
          </p:xfrm>
          <a:graphic>
            <a:graphicData uri="http://schemas.openxmlformats.org/presentationml/2006/ole">
              <mc:AlternateContent xmlns:mc="http://schemas.openxmlformats.org/markup-compatibility/2006">
                <mc:Choice xmlns:v="urn:schemas-microsoft-com:vml" Requires="v">
                  <p:oleObj spid="_x0000_s1027" name="Equation" r:id="rId7" imgW="177800" imgH="203200" progId="Equation.DSMT4">
                    <p:embed/>
                  </p:oleObj>
                </mc:Choice>
                <mc:Fallback>
                  <p:oleObj name="Equation" r:id="rId7" imgW="177800" imgH="203200" progId="Equation.DSMT4">
                    <p:embed/>
                    <p:pic>
                      <p:nvPicPr>
                        <p:cNvPr id="0" name=""/>
                        <p:cNvPicPr/>
                        <p:nvPr/>
                      </p:nvPicPr>
                      <p:blipFill>
                        <a:blip r:embed="rId4"/>
                        <a:stretch>
                          <a:fillRect/>
                        </a:stretch>
                      </p:blipFill>
                      <p:spPr>
                        <a:xfrm>
                          <a:off x="6846887" y="2355435"/>
                          <a:ext cx="249332" cy="284578"/>
                        </a:xfrm>
                        <a:prstGeom prst="rect">
                          <a:avLst/>
                        </a:prstGeom>
                      </p:spPr>
                    </p:pic>
                  </p:oleObj>
                </mc:Fallback>
              </mc:AlternateContent>
            </a:graphicData>
          </a:graphic>
        </p:graphicFrame>
        <p:graphicFrame>
          <p:nvGraphicFramePr>
            <p:cNvPr id="42" name="Object 41"/>
            <p:cNvGraphicFramePr>
              <a:graphicFrameLocks noChangeAspect="1"/>
            </p:cNvGraphicFramePr>
            <p:nvPr>
              <p:extLst>
                <p:ext uri="{D42A27DB-BD31-4B8C-83A1-F6EECF244321}">
                  <p14:modId xmlns:p14="http://schemas.microsoft.com/office/powerpoint/2010/main" val="41055908"/>
                </p:ext>
              </p:extLst>
            </p:nvPr>
          </p:nvGraphicFramePr>
          <p:xfrm>
            <a:off x="6101823" y="2507345"/>
            <a:ext cx="186415" cy="242205"/>
          </p:xfrm>
          <a:graphic>
            <a:graphicData uri="http://schemas.openxmlformats.org/presentationml/2006/ole">
              <mc:AlternateContent xmlns:mc="http://schemas.openxmlformats.org/markup-compatibility/2006">
                <mc:Choice xmlns:v="urn:schemas-microsoft-com:vml" Requires="v">
                  <p:oleObj spid="_x0000_s1028" name="Equation" r:id="rId8" imgW="127000" imgH="165100" progId="Equation.DSMT4">
                    <p:embed/>
                  </p:oleObj>
                </mc:Choice>
                <mc:Fallback>
                  <p:oleObj name="Equation" r:id="rId8" imgW="127000" imgH="165100" progId="Equation.DSMT4">
                    <p:embed/>
                    <p:pic>
                      <p:nvPicPr>
                        <p:cNvPr id="0" name=""/>
                        <p:cNvPicPr/>
                        <p:nvPr/>
                      </p:nvPicPr>
                      <p:blipFill>
                        <a:blip r:embed="rId9"/>
                        <a:stretch>
                          <a:fillRect/>
                        </a:stretch>
                      </p:blipFill>
                      <p:spPr>
                        <a:xfrm>
                          <a:off x="6101823" y="2507345"/>
                          <a:ext cx="186415" cy="242205"/>
                        </a:xfrm>
                        <a:prstGeom prst="rect">
                          <a:avLst/>
                        </a:prstGeom>
                      </p:spPr>
                    </p:pic>
                  </p:oleObj>
                </mc:Fallback>
              </mc:AlternateContent>
            </a:graphicData>
          </a:graphic>
        </p:graphicFrame>
        <p:graphicFrame>
          <p:nvGraphicFramePr>
            <p:cNvPr id="46" name="Object 45"/>
            <p:cNvGraphicFramePr>
              <a:graphicFrameLocks noChangeAspect="1"/>
            </p:cNvGraphicFramePr>
            <p:nvPr>
              <p:extLst>
                <p:ext uri="{D42A27DB-BD31-4B8C-83A1-F6EECF244321}">
                  <p14:modId xmlns:p14="http://schemas.microsoft.com/office/powerpoint/2010/main" val="3419268654"/>
                </p:ext>
              </p:extLst>
            </p:nvPr>
          </p:nvGraphicFramePr>
          <p:xfrm>
            <a:off x="8355013" y="4235450"/>
            <a:ext cx="128587" cy="128588"/>
          </p:xfrm>
          <a:graphic>
            <a:graphicData uri="http://schemas.openxmlformats.org/presentationml/2006/ole">
              <mc:AlternateContent xmlns:mc="http://schemas.openxmlformats.org/markup-compatibility/2006">
                <mc:Choice xmlns:v="urn:schemas-microsoft-com:vml" Requires="v">
                  <p:oleObj spid="_x0000_s1029" name="Equation" r:id="rId10" imgW="127000" imgH="127000" progId="Equation.DSMT4">
                    <p:embed/>
                  </p:oleObj>
                </mc:Choice>
                <mc:Fallback>
                  <p:oleObj name="Equation" r:id="rId10" imgW="127000" imgH="127000" progId="Equation.DSMT4">
                    <p:embed/>
                    <p:pic>
                      <p:nvPicPr>
                        <p:cNvPr id="0" name=""/>
                        <p:cNvPicPr/>
                        <p:nvPr/>
                      </p:nvPicPr>
                      <p:blipFill>
                        <a:blip r:embed="rId11"/>
                        <a:stretch>
                          <a:fillRect/>
                        </a:stretch>
                      </p:blipFill>
                      <p:spPr>
                        <a:xfrm>
                          <a:off x="8355013" y="4235450"/>
                          <a:ext cx="128587" cy="128588"/>
                        </a:xfrm>
                        <a:prstGeom prst="rect">
                          <a:avLst/>
                        </a:prstGeom>
                      </p:spPr>
                    </p:pic>
                  </p:oleObj>
                </mc:Fallback>
              </mc:AlternateContent>
            </a:graphicData>
          </a:graphic>
        </p:graphicFrame>
      </p:grpSp>
      <p:grpSp>
        <p:nvGrpSpPr>
          <p:cNvPr id="35" name="Group 34"/>
          <p:cNvGrpSpPr/>
          <p:nvPr/>
        </p:nvGrpSpPr>
        <p:grpSpPr>
          <a:xfrm>
            <a:off x="274958" y="3231386"/>
            <a:ext cx="8754742" cy="2041292"/>
            <a:chOff x="274958" y="3231386"/>
            <a:chExt cx="8754742" cy="2041292"/>
          </a:xfrm>
        </p:grpSpPr>
        <p:sp>
          <p:nvSpPr>
            <p:cNvPr id="47" name="TextBox 46"/>
            <p:cNvSpPr txBox="1"/>
            <p:nvPr/>
          </p:nvSpPr>
          <p:spPr>
            <a:xfrm>
              <a:off x="274958" y="3231386"/>
              <a:ext cx="5300341" cy="830997"/>
            </a:xfrm>
            <a:prstGeom prst="rect">
              <a:avLst/>
            </a:prstGeom>
            <a:noFill/>
          </p:spPr>
          <p:txBody>
            <a:bodyPr wrap="square" rtlCol="0">
              <a:spAutoFit/>
            </a:bodyPr>
            <a:lstStyle/>
            <a:p>
              <a:r>
                <a:rPr lang="en-US" sz="2800" dirty="0" smtClean="0">
                  <a:solidFill>
                    <a:srgbClr val="FF0000"/>
                  </a:solidFill>
                  <a:latin typeface="Apple Chancery"/>
                  <a:cs typeface="Apple Chancery"/>
                </a:rPr>
                <a:t>The relationship </a:t>
              </a:r>
              <a:r>
                <a:rPr lang="en-US" sz="2000" dirty="0" smtClean="0">
                  <a:solidFill>
                    <a:srgbClr val="000000"/>
                  </a:solidFill>
                  <a:latin typeface="Times New Roman"/>
                  <a:cs typeface="Times New Roman"/>
                </a:rPr>
                <a:t>between the </a:t>
              </a:r>
              <a:r>
                <a:rPr lang="en-US" sz="2000" i="1" dirty="0" smtClean="0">
                  <a:solidFill>
                    <a:srgbClr val="000000"/>
                  </a:solidFill>
                  <a:latin typeface="Times New Roman"/>
                  <a:cs typeface="Times New Roman"/>
                </a:rPr>
                <a:t>y-coordinate </a:t>
              </a:r>
              <a:r>
                <a:rPr lang="en-US" sz="2000" dirty="0" smtClean="0">
                  <a:solidFill>
                    <a:srgbClr val="000000"/>
                  </a:solidFill>
                  <a:latin typeface="Times New Roman"/>
                  <a:cs typeface="Times New Roman"/>
                </a:rPr>
                <a:t>and the </a:t>
              </a:r>
              <a:r>
                <a:rPr lang="en-US" sz="2000" i="1" dirty="0" smtClean="0">
                  <a:solidFill>
                    <a:srgbClr val="000000"/>
                  </a:solidFill>
                  <a:latin typeface="Times New Roman"/>
                  <a:cs typeface="Times New Roman"/>
                </a:rPr>
                <a:t>x-coordinate </a:t>
              </a:r>
              <a:r>
                <a:rPr lang="en-US" sz="2000" dirty="0" smtClean="0">
                  <a:solidFill>
                    <a:srgbClr val="000000"/>
                  </a:solidFill>
                  <a:latin typeface="Times New Roman"/>
                  <a:cs typeface="Times New Roman"/>
                </a:rPr>
                <a:t>just happens to be:</a:t>
              </a:r>
              <a:endParaRPr lang="en-US" sz="2400" dirty="0">
                <a:latin typeface="Apple Chancery"/>
                <a:cs typeface="Apple Chancery"/>
              </a:endParaRPr>
            </a:p>
          </p:txBody>
        </p:sp>
        <p:graphicFrame>
          <p:nvGraphicFramePr>
            <p:cNvPr id="48" name="Object 47"/>
            <p:cNvGraphicFramePr>
              <a:graphicFrameLocks noChangeAspect="1"/>
            </p:cNvGraphicFramePr>
            <p:nvPr>
              <p:extLst>
                <p:ext uri="{D42A27DB-BD31-4B8C-83A1-F6EECF244321}">
                  <p14:modId xmlns:p14="http://schemas.microsoft.com/office/powerpoint/2010/main" val="1575391206"/>
                </p:ext>
              </p:extLst>
            </p:nvPr>
          </p:nvGraphicFramePr>
          <p:xfrm>
            <a:off x="2541588" y="4121150"/>
            <a:ext cx="1319212" cy="430942"/>
          </p:xfrm>
          <a:graphic>
            <a:graphicData uri="http://schemas.openxmlformats.org/presentationml/2006/ole">
              <mc:AlternateContent xmlns:mc="http://schemas.openxmlformats.org/markup-compatibility/2006">
                <mc:Choice xmlns:v="urn:schemas-microsoft-com:vml" Requires="v">
                  <p:oleObj spid="_x0000_s1030" name="Equation" r:id="rId12" imgW="698500" imgH="228600" progId="Equation.DSMT4">
                    <p:embed/>
                  </p:oleObj>
                </mc:Choice>
                <mc:Fallback>
                  <p:oleObj name="Equation" r:id="rId12" imgW="698500" imgH="228600" progId="Equation.DSMT4">
                    <p:embed/>
                    <p:pic>
                      <p:nvPicPr>
                        <p:cNvPr id="0" name=""/>
                        <p:cNvPicPr/>
                        <p:nvPr/>
                      </p:nvPicPr>
                      <p:blipFill>
                        <a:blip r:embed="rId13"/>
                        <a:stretch>
                          <a:fillRect/>
                        </a:stretch>
                      </p:blipFill>
                      <p:spPr>
                        <a:xfrm>
                          <a:off x="2541588" y="4121150"/>
                          <a:ext cx="1319212" cy="430942"/>
                        </a:xfrm>
                        <a:prstGeom prst="rect">
                          <a:avLst/>
                        </a:prstGeom>
                      </p:spPr>
                    </p:pic>
                  </p:oleObj>
                </mc:Fallback>
              </mc:AlternateContent>
            </a:graphicData>
          </a:graphic>
        </p:graphicFrame>
        <p:sp>
          <p:nvSpPr>
            <p:cNvPr id="49" name="TextBox 48"/>
            <p:cNvSpPr txBox="1"/>
            <p:nvPr/>
          </p:nvSpPr>
          <p:spPr>
            <a:xfrm>
              <a:off x="274958" y="4564792"/>
              <a:ext cx="8754742" cy="707886"/>
            </a:xfrm>
            <a:prstGeom prst="rect">
              <a:avLst/>
            </a:prstGeom>
            <a:noFill/>
          </p:spPr>
          <p:txBody>
            <a:bodyPr wrap="square" rtlCol="0">
              <a:spAutoFit/>
            </a:bodyPr>
            <a:lstStyle/>
            <a:p>
              <a:r>
                <a:rPr lang="en-US" sz="2000" dirty="0">
                  <a:solidFill>
                    <a:srgbClr val="000000"/>
                  </a:solidFill>
                  <a:latin typeface="Times New Roman"/>
                  <a:cs typeface="Times New Roman"/>
                </a:rPr>
                <a:t>w</a:t>
              </a:r>
              <a:r>
                <a:rPr lang="en-US" sz="2000" dirty="0" smtClean="0">
                  <a:solidFill>
                    <a:srgbClr val="000000"/>
                  </a:solidFill>
                  <a:latin typeface="Times New Roman"/>
                  <a:cs typeface="Times New Roman"/>
                </a:rPr>
                <a:t>here </a:t>
              </a:r>
              <a:r>
                <a:rPr lang="en-US" sz="2000" i="1" dirty="0" smtClean="0">
                  <a:solidFill>
                    <a:srgbClr val="0000FF"/>
                  </a:solidFill>
                  <a:latin typeface="Times New Roman"/>
                  <a:cs typeface="Times New Roman"/>
                </a:rPr>
                <a:t>h</a:t>
              </a:r>
              <a:r>
                <a:rPr lang="en-US" sz="2000" dirty="0" smtClean="0">
                  <a:solidFill>
                    <a:srgbClr val="000000"/>
                  </a:solidFill>
                  <a:latin typeface="Times New Roman"/>
                  <a:cs typeface="Times New Roman"/>
                </a:rPr>
                <a:t> is the height of the cliff and </a:t>
              </a:r>
              <a:r>
                <a:rPr lang="en-US" sz="2000" i="1" dirty="0" smtClean="0">
                  <a:solidFill>
                    <a:srgbClr val="0000FF"/>
                  </a:solidFill>
                  <a:latin typeface="Times New Roman"/>
                  <a:cs typeface="Times New Roman"/>
                </a:rPr>
                <a:t>k</a:t>
              </a:r>
              <a:r>
                <a:rPr lang="en-US" sz="2000" i="1" dirty="0" smtClean="0">
                  <a:solidFill>
                    <a:srgbClr val="000000"/>
                  </a:solidFill>
                  <a:latin typeface="Times New Roman"/>
                  <a:cs typeface="Times New Roman"/>
                </a:rPr>
                <a:t> </a:t>
              </a:r>
              <a:r>
                <a:rPr lang="en-US" sz="2000" dirty="0" smtClean="0">
                  <a:solidFill>
                    <a:srgbClr val="000000"/>
                  </a:solidFill>
                  <a:latin typeface="Times New Roman"/>
                  <a:cs typeface="Times New Roman"/>
                </a:rPr>
                <a:t>is a constant related to gravity.  (In fact, this is the equation for a downward pointing parabola.)</a:t>
              </a:r>
              <a:endParaRPr lang="en-US" sz="2400" dirty="0">
                <a:latin typeface="Apple Chancery"/>
                <a:cs typeface="Apple Chancery"/>
              </a:endParaRPr>
            </a:p>
          </p:txBody>
        </p:sp>
      </p:grpSp>
      <p:grpSp>
        <p:nvGrpSpPr>
          <p:cNvPr id="38" name="Group 37"/>
          <p:cNvGrpSpPr/>
          <p:nvPr/>
        </p:nvGrpSpPr>
        <p:grpSpPr>
          <a:xfrm>
            <a:off x="274959" y="5403086"/>
            <a:ext cx="8670282" cy="855038"/>
            <a:chOff x="274959" y="5403086"/>
            <a:chExt cx="8670282" cy="855038"/>
          </a:xfrm>
        </p:grpSpPr>
        <p:sp>
          <p:nvSpPr>
            <p:cNvPr id="50" name="TextBox 49"/>
            <p:cNvSpPr txBox="1"/>
            <p:nvPr/>
          </p:nvSpPr>
          <p:spPr>
            <a:xfrm>
              <a:off x="274959" y="5403086"/>
              <a:ext cx="6571927" cy="523220"/>
            </a:xfrm>
            <a:prstGeom prst="rect">
              <a:avLst/>
            </a:prstGeom>
            <a:noFill/>
          </p:spPr>
          <p:txBody>
            <a:bodyPr wrap="square" rtlCol="0">
              <a:spAutoFit/>
            </a:bodyPr>
            <a:lstStyle/>
            <a:p>
              <a:r>
                <a:rPr lang="en-US" sz="2800" dirty="0" smtClean="0">
                  <a:solidFill>
                    <a:srgbClr val="FF0000"/>
                  </a:solidFill>
                  <a:latin typeface="Apple Chancery"/>
                  <a:cs typeface="Apple Chancery"/>
                </a:rPr>
                <a:t>In terms of time, </a:t>
              </a:r>
              <a:r>
                <a:rPr lang="en-US" sz="2000" dirty="0" smtClean="0">
                  <a:solidFill>
                    <a:srgbClr val="000000"/>
                  </a:solidFill>
                  <a:latin typeface="Times New Roman"/>
                  <a:cs typeface="Times New Roman"/>
                </a:rPr>
                <a:t>the </a:t>
              </a:r>
              <a:r>
                <a:rPr lang="en-US" sz="2000" i="1" dirty="0" smtClean="0">
                  <a:solidFill>
                    <a:srgbClr val="000000"/>
                  </a:solidFill>
                  <a:latin typeface="Times New Roman"/>
                  <a:cs typeface="Times New Roman"/>
                </a:rPr>
                <a:t>x-coordinate </a:t>
              </a:r>
              <a:r>
                <a:rPr lang="en-US" sz="2000" dirty="0" smtClean="0">
                  <a:solidFill>
                    <a:srgbClr val="000000"/>
                  </a:solidFill>
                  <a:latin typeface="Times New Roman"/>
                  <a:cs typeface="Times New Roman"/>
                </a:rPr>
                <a:t>of the body is</a:t>
              </a:r>
              <a:r>
                <a:rPr lang="en-US" sz="2000" dirty="0" smtClean="0">
                  <a:solidFill>
                    <a:srgbClr val="000000"/>
                  </a:solidFill>
                  <a:latin typeface="Times New Roman"/>
                  <a:cs typeface="Times New Roman"/>
                </a:rPr>
                <a:t>:</a:t>
              </a:r>
              <a:endParaRPr lang="en-US" sz="2400" dirty="0">
                <a:latin typeface="Apple Chancery"/>
                <a:cs typeface="Apple Chancery"/>
              </a:endParaRPr>
            </a:p>
          </p:txBody>
        </p:sp>
        <p:graphicFrame>
          <p:nvGraphicFramePr>
            <p:cNvPr id="51" name="Object 50"/>
            <p:cNvGraphicFramePr>
              <a:graphicFrameLocks noChangeAspect="1"/>
            </p:cNvGraphicFramePr>
            <p:nvPr>
              <p:extLst>
                <p:ext uri="{D42A27DB-BD31-4B8C-83A1-F6EECF244321}">
                  <p14:modId xmlns:p14="http://schemas.microsoft.com/office/powerpoint/2010/main" val="340242465"/>
                </p:ext>
              </p:extLst>
            </p:nvPr>
          </p:nvGraphicFramePr>
          <p:xfrm>
            <a:off x="6275389" y="5534333"/>
            <a:ext cx="863600" cy="382587"/>
          </p:xfrm>
          <a:graphic>
            <a:graphicData uri="http://schemas.openxmlformats.org/presentationml/2006/ole">
              <mc:AlternateContent xmlns:mc="http://schemas.openxmlformats.org/markup-compatibility/2006">
                <mc:Choice xmlns:v="urn:schemas-microsoft-com:vml" Requires="v">
                  <p:oleObj spid="_x0000_s1031" name="Equation" r:id="rId14" imgW="457200" imgH="203200" progId="Equation.DSMT4">
                    <p:embed/>
                  </p:oleObj>
                </mc:Choice>
                <mc:Fallback>
                  <p:oleObj name="Equation" r:id="rId14" imgW="457200" imgH="203200" progId="Equation.DSMT4">
                    <p:embed/>
                    <p:pic>
                      <p:nvPicPr>
                        <p:cNvPr id="0" name=""/>
                        <p:cNvPicPr/>
                        <p:nvPr/>
                      </p:nvPicPr>
                      <p:blipFill>
                        <a:blip r:embed="rId15"/>
                        <a:stretch>
                          <a:fillRect/>
                        </a:stretch>
                      </p:blipFill>
                      <p:spPr>
                        <a:xfrm>
                          <a:off x="6275389" y="5534333"/>
                          <a:ext cx="863600" cy="382587"/>
                        </a:xfrm>
                        <a:prstGeom prst="rect">
                          <a:avLst/>
                        </a:prstGeom>
                      </p:spPr>
                    </p:pic>
                  </p:oleObj>
                </mc:Fallback>
              </mc:AlternateContent>
            </a:graphicData>
          </a:graphic>
        </p:graphicFrame>
        <p:sp>
          <p:nvSpPr>
            <p:cNvPr id="52" name="TextBox 51"/>
            <p:cNvSpPr txBox="1"/>
            <p:nvPr/>
          </p:nvSpPr>
          <p:spPr>
            <a:xfrm>
              <a:off x="596900" y="5858014"/>
              <a:ext cx="8348341" cy="400110"/>
            </a:xfrm>
            <a:prstGeom prst="rect">
              <a:avLst/>
            </a:prstGeom>
            <a:noFill/>
          </p:spPr>
          <p:txBody>
            <a:bodyPr wrap="square" rtlCol="0">
              <a:spAutoFit/>
            </a:bodyPr>
            <a:lstStyle/>
            <a:p>
              <a:r>
                <a:rPr lang="en-US" sz="2000" dirty="0">
                  <a:solidFill>
                    <a:srgbClr val="000000"/>
                  </a:solidFill>
                  <a:latin typeface="Times New Roman"/>
                  <a:cs typeface="Times New Roman"/>
                </a:rPr>
                <a:t>w</a:t>
              </a:r>
              <a:r>
                <a:rPr lang="en-US" sz="2000" dirty="0" smtClean="0">
                  <a:solidFill>
                    <a:srgbClr val="000000"/>
                  </a:solidFill>
                  <a:latin typeface="Times New Roman"/>
                  <a:cs typeface="Times New Roman"/>
                </a:rPr>
                <a:t>here, again,      is the constant velocity of the body </a:t>
              </a:r>
              <a:r>
                <a:rPr lang="en-US" sz="2000" dirty="0" smtClean="0">
                  <a:solidFill>
                    <a:srgbClr val="000000"/>
                  </a:solidFill>
                  <a:latin typeface="Times New Roman"/>
                  <a:cs typeface="Times New Roman"/>
                </a:rPr>
                <a:t>in the x-direction.</a:t>
              </a:r>
              <a:endParaRPr lang="en-US" sz="2400" dirty="0">
                <a:latin typeface="Apple Chancery"/>
                <a:cs typeface="Apple Chancery"/>
              </a:endParaRPr>
            </a:p>
          </p:txBody>
        </p:sp>
        <p:graphicFrame>
          <p:nvGraphicFramePr>
            <p:cNvPr id="53" name="Object 52"/>
            <p:cNvGraphicFramePr>
              <a:graphicFrameLocks noChangeAspect="1"/>
            </p:cNvGraphicFramePr>
            <p:nvPr>
              <p:extLst>
                <p:ext uri="{D42A27DB-BD31-4B8C-83A1-F6EECF244321}">
                  <p14:modId xmlns:p14="http://schemas.microsoft.com/office/powerpoint/2010/main" val="1063296342"/>
                </p:ext>
              </p:extLst>
            </p:nvPr>
          </p:nvGraphicFramePr>
          <p:xfrm>
            <a:off x="2097882" y="5912049"/>
            <a:ext cx="303213" cy="346075"/>
          </p:xfrm>
          <a:graphic>
            <a:graphicData uri="http://schemas.openxmlformats.org/presentationml/2006/ole">
              <mc:AlternateContent xmlns:mc="http://schemas.openxmlformats.org/markup-compatibility/2006">
                <mc:Choice xmlns:v="urn:schemas-microsoft-com:vml" Requires="v">
                  <p:oleObj spid="_x0000_s1032" name="Equation" r:id="rId16" imgW="177800" imgH="203200" progId="Equation.DSMT4">
                    <p:embed/>
                  </p:oleObj>
                </mc:Choice>
                <mc:Fallback>
                  <p:oleObj name="Equation" r:id="rId16" imgW="177800" imgH="203200" progId="Equation.DSMT4">
                    <p:embed/>
                    <p:pic>
                      <p:nvPicPr>
                        <p:cNvPr id="0" name=""/>
                        <p:cNvPicPr/>
                        <p:nvPr/>
                      </p:nvPicPr>
                      <p:blipFill>
                        <a:blip r:embed="rId4"/>
                        <a:stretch>
                          <a:fillRect/>
                        </a:stretch>
                      </p:blipFill>
                      <p:spPr>
                        <a:xfrm>
                          <a:off x="2097882" y="5912049"/>
                          <a:ext cx="303213" cy="346075"/>
                        </a:xfrm>
                        <a:prstGeom prst="rect">
                          <a:avLst/>
                        </a:prstGeom>
                      </p:spPr>
                    </p:pic>
                  </p:oleObj>
                </mc:Fallback>
              </mc:AlternateContent>
            </a:graphicData>
          </a:graphic>
        </p:graphicFrame>
      </p:grpSp>
    </p:spTree>
    <p:extLst>
      <p:ext uri="{BB962C8B-B14F-4D97-AF65-F5344CB8AC3E}">
        <p14:creationId xmlns:p14="http://schemas.microsoft.com/office/powerpoint/2010/main" val="27673307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dissolve">
                                      <p:cBhvr>
                                        <p:cTn id="7" dur="500"/>
                                        <p:tgtEl>
                                          <p:spTgt spid="14"/>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35"/>
                                        </p:tgtEl>
                                        <p:attrNameLst>
                                          <p:attrName>style.visibility</p:attrName>
                                        </p:attrNameLst>
                                      </p:cBhvr>
                                      <p:to>
                                        <p:strVal val="visible"/>
                                      </p:to>
                                    </p:set>
                                    <p:animEffect transition="in" filter="dissolve">
                                      <p:cBhvr>
                                        <p:cTn id="15" dur="500"/>
                                        <p:tgtEl>
                                          <p:spTgt spid="35"/>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38"/>
                                        </p:tgtEl>
                                        <p:attrNameLst>
                                          <p:attrName>style.visibility</p:attrName>
                                        </p:attrNameLst>
                                      </p:cBhvr>
                                      <p:to>
                                        <p:strVal val="visible"/>
                                      </p:to>
                                    </p:set>
                                    <p:animEffect transition="in" filter="dissolve">
                                      <p:cBhvr>
                                        <p:cTn id="20"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74958" y="404871"/>
            <a:ext cx="5463855" cy="523220"/>
          </a:xfrm>
          <a:prstGeom prst="rect">
            <a:avLst/>
          </a:prstGeom>
          <a:noFill/>
        </p:spPr>
        <p:txBody>
          <a:bodyPr wrap="square" rtlCol="0">
            <a:spAutoFit/>
          </a:bodyPr>
          <a:lstStyle/>
          <a:p>
            <a:r>
              <a:rPr lang="en-US" sz="2800" dirty="0" smtClean="0">
                <a:solidFill>
                  <a:srgbClr val="FF0000"/>
                </a:solidFill>
                <a:latin typeface="Apple Chancery"/>
                <a:cs typeface="Apple Chancery"/>
              </a:rPr>
              <a:t>So here’s </a:t>
            </a:r>
            <a:r>
              <a:rPr lang="en-US" sz="2000" dirty="0" smtClean="0">
                <a:solidFill>
                  <a:srgbClr val="000000"/>
                </a:solidFill>
                <a:latin typeface="Times New Roman"/>
                <a:cs typeface="Times New Roman"/>
              </a:rPr>
              <a:t>the question:  With</a:t>
            </a:r>
            <a:endParaRPr lang="en-US" sz="2400" dirty="0">
              <a:latin typeface="Apple Chancery"/>
              <a:cs typeface="Apple Chancery"/>
            </a:endParaRPr>
          </a:p>
        </p:txBody>
      </p:sp>
      <p:sp>
        <p:nvSpPr>
          <p:cNvPr id="16" name="Rectangle 15"/>
          <p:cNvSpPr/>
          <p:nvPr/>
        </p:nvSpPr>
        <p:spPr>
          <a:xfrm>
            <a:off x="0" y="0"/>
            <a:ext cx="9144000" cy="6858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8399463" y="6427113"/>
            <a:ext cx="731837" cy="276999"/>
          </a:xfrm>
          <a:prstGeom prst="rect">
            <a:avLst/>
          </a:prstGeom>
          <a:noFill/>
        </p:spPr>
        <p:txBody>
          <a:bodyPr wrap="square" rtlCol="0">
            <a:spAutoFit/>
          </a:bodyPr>
          <a:lstStyle/>
          <a:p>
            <a:r>
              <a:rPr lang="en-US" sz="1200" dirty="0" smtClean="0">
                <a:latin typeface="Times New Roman"/>
                <a:cs typeface="Times New Roman"/>
              </a:rPr>
              <a:t>Insert b.</a:t>
            </a:r>
            <a:r>
              <a:rPr lang="en-US" sz="1200" dirty="0" smtClean="0">
                <a:latin typeface="Times New Roman"/>
                <a:cs typeface="Times New Roman"/>
              </a:rPr>
              <a:t>)</a:t>
            </a:r>
            <a:endParaRPr lang="en-US" sz="1200" dirty="0">
              <a:latin typeface="Times New Roman"/>
              <a:cs typeface="Times New Roman"/>
            </a:endParaRPr>
          </a:p>
        </p:txBody>
      </p:sp>
      <p:cxnSp>
        <p:nvCxnSpPr>
          <p:cNvPr id="18" name="Straight Connector 17"/>
          <p:cNvCxnSpPr/>
          <p:nvPr/>
        </p:nvCxnSpPr>
        <p:spPr>
          <a:xfrm>
            <a:off x="7563376" y="2401251"/>
            <a:ext cx="939801"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0" name="Freeform 19"/>
          <p:cNvSpPr/>
          <p:nvPr/>
        </p:nvSpPr>
        <p:spPr>
          <a:xfrm>
            <a:off x="6725177" y="909002"/>
            <a:ext cx="844550" cy="1492250"/>
          </a:xfrm>
          <a:custGeom>
            <a:avLst/>
            <a:gdLst>
              <a:gd name="connsiteX0" fmla="*/ 0 w 844550"/>
              <a:gd name="connsiteY0" fmla="*/ 1881 h 509881"/>
              <a:gd name="connsiteX1" fmla="*/ 76200 w 844550"/>
              <a:gd name="connsiteY1" fmla="*/ 1881 h 509881"/>
              <a:gd name="connsiteX2" fmla="*/ 133350 w 844550"/>
              <a:gd name="connsiteY2" fmla="*/ 1881 h 509881"/>
              <a:gd name="connsiteX3" fmla="*/ 228600 w 844550"/>
              <a:gd name="connsiteY3" fmla="*/ 27281 h 509881"/>
              <a:gd name="connsiteX4" fmla="*/ 336550 w 844550"/>
              <a:gd name="connsiteY4" fmla="*/ 109831 h 509881"/>
              <a:gd name="connsiteX5" fmla="*/ 444500 w 844550"/>
              <a:gd name="connsiteY5" fmla="*/ 262231 h 509881"/>
              <a:gd name="connsiteX6" fmla="*/ 514350 w 844550"/>
              <a:gd name="connsiteY6" fmla="*/ 338431 h 509881"/>
              <a:gd name="connsiteX7" fmla="*/ 590550 w 844550"/>
              <a:gd name="connsiteY7" fmla="*/ 401931 h 509881"/>
              <a:gd name="connsiteX8" fmla="*/ 692150 w 844550"/>
              <a:gd name="connsiteY8" fmla="*/ 465431 h 509881"/>
              <a:gd name="connsiteX9" fmla="*/ 844550 w 844550"/>
              <a:gd name="connsiteY9" fmla="*/ 509881 h 509881"/>
              <a:gd name="connsiteX10" fmla="*/ 844550 w 844550"/>
              <a:gd name="connsiteY10" fmla="*/ 509881 h 509881"/>
              <a:gd name="connsiteX11" fmla="*/ 844550 w 844550"/>
              <a:gd name="connsiteY11" fmla="*/ 509881 h 509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44550" h="509881">
                <a:moveTo>
                  <a:pt x="0" y="1881"/>
                </a:moveTo>
                <a:lnTo>
                  <a:pt x="76200" y="1881"/>
                </a:lnTo>
                <a:cubicBezTo>
                  <a:pt x="98425" y="1881"/>
                  <a:pt x="107950" y="-2352"/>
                  <a:pt x="133350" y="1881"/>
                </a:cubicBezTo>
                <a:cubicBezTo>
                  <a:pt x="158750" y="6114"/>
                  <a:pt x="194733" y="9289"/>
                  <a:pt x="228600" y="27281"/>
                </a:cubicBezTo>
                <a:cubicBezTo>
                  <a:pt x="262467" y="45273"/>
                  <a:pt x="300567" y="70673"/>
                  <a:pt x="336550" y="109831"/>
                </a:cubicBezTo>
                <a:cubicBezTo>
                  <a:pt x="372533" y="148989"/>
                  <a:pt x="414867" y="224131"/>
                  <a:pt x="444500" y="262231"/>
                </a:cubicBezTo>
                <a:cubicBezTo>
                  <a:pt x="474133" y="300331"/>
                  <a:pt x="490008" y="315148"/>
                  <a:pt x="514350" y="338431"/>
                </a:cubicBezTo>
                <a:cubicBezTo>
                  <a:pt x="538692" y="361714"/>
                  <a:pt x="560917" y="380764"/>
                  <a:pt x="590550" y="401931"/>
                </a:cubicBezTo>
                <a:cubicBezTo>
                  <a:pt x="620183" y="423098"/>
                  <a:pt x="649817" y="447439"/>
                  <a:pt x="692150" y="465431"/>
                </a:cubicBezTo>
                <a:cubicBezTo>
                  <a:pt x="734483" y="483423"/>
                  <a:pt x="844550" y="509881"/>
                  <a:pt x="844550" y="509881"/>
                </a:cubicBezTo>
                <a:lnTo>
                  <a:pt x="844550" y="509881"/>
                </a:lnTo>
                <a:lnTo>
                  <a:pt x="844550" y="509881"/>
                </a:ln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 name="Oval 27"/>
          <p:cNvSpPr/>
          <p:nvPr/>
        </p:nvSpPr>
        <p:spPr>
          <a:xfrm>
            <a:off x="6813867" y="825182"/>
            <a:ext cx="45719" cy="45719"/>
          </a:xfrm>
          <a:prstGeom prst="ellipse">
            <a:avLst/>
          </a:prstGeom>
          <a:solidFill>
            <a:srgbClr val="FF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1" name="Straight Arrow Connector 30"/>
          <p:cNvCxnSpPr/>
          <p:nvPr/>
        </p:nvCxnSpPr>
        <p:spPr>
          <a:xfrm flipV="1">
            <a:off x="6928377" y="858202"/>
            <a:ext cx="774700" cy="1"/>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6834824" y="510787"/>
            <a:ext cx="24762" cy="2156215"/>
          </a:xfrm>
          <a:prstGeom prst="line">
            <a:avLst/>
          </a:prstGeom>
          <a:ln w="9525" cmpd="sng">
            <a:solidFill>
              <a:srgbClr val="000000"/>
            </a:solidFill>
            <a:prstDash val="dash"/>
          </a:ln>
          <a:effectLst/>
        </p:spPr>
        <p:style>
          <a:lnRef idx="2">
            <a:schemeClr val="accent1"/>
          </a:lnRef>
          <a:fillRef idx="0">
            <a:schemeClr val="accent1"/>
          </a:fillRef>
          <a:effectRef idx="1">
            <a:schemeClr val="accent1"/>
          </a:effectRef>
          <a:fontRef idx="minor">
            <a:schemeClr val="tx1"/>
          </a:fontRef>
        </p:style>
      </p:cxnSp>
      <p:sp>
        <p:nvSpPr>
          <p:cNvPr id="15" name="Freeform 14"/>
          <p:cNvSpPr/>
          <p:nvPr/>
        </p:nvSpPr>
        <p:spPr>
          <a:xfrm>
            <a:off x="6928377" y="851851"/>
            <a:ext cx="1123950" cy="1536700"/>
          </a:xfrm>
          <a:custGeom>
            <a:avLst/>
            <a:gdLst>
              <a:gd name="connsiteX0" fmla="*/ 0 w 1123950"/>
              <a:gd name="connsiteY0" fmla="*/ 0 h 1536700"/>
              <a:gd name="connsiteX1" fmla="*/ 165100 w 1123950"/>
              <a:gd name="connsiteY1" fmla="*/ 12700 h 1536700"/>
              <a:gd name="connsiteX2" fmla="*/ 317500 w 1123950"/>
              <a:gd name="connsiteY2" fmla="*/ 69850 h 1536700"/>
              <a:gd name="connsiteX3" fmla="*/ 469900 w 1123950"/>
              <a:gd name="connsiteY3" fmla="*/ 190500 h 1536700"/>
              <a:gd name="connsiteX4" fmla="*/ 641350 w 1123950"/>
              <a:gd name="connsiteY4" fmla="*/ 400050 h 1536700"/>
              <a:gd name="connsiteX5" fmla="*/ 857250 w 1123950"/>
              <a:gd name="connsiteY5" fmla="*/ 806450 h 1536700"/>
              <a:gd name="connsiteX6" fmla="*/ 1073150 w 1123950"/>
              <a:gd name="connsiteY6" fmla="*/ 1371600 h 1536700"/>
              <a:gd name="connsiteX7" fmla="*/ 1123950 w 1123950"/>
              <a:gd name="connsiteY7" fmla="*/ 1536700 h 153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23950" h="1536700">
                <a:moveTo>
                  <a:pt x="0" y="0"/>
                </a:moveTo>
                <a:cubicBezTo>
                  <a:pt x="56091" y="529"/>
                  <a:pt x="112183" y="1058"/>
                  <a:pt x="165100" y="12700"/>
                </a:cubicBezTo>
                <a:cubicBezTo>
                  <a:pt x="218017" y="24342"/>
                  <a:pt x="266700" y="40217"/>
                  <a:pt x="317500" y="69850"/>
                </a:cubicBezTo>
                <a:cubicBezTo>
                  <a:pt x="368300" y="99483"/>
                  <a:pt x="415925" y="135467"/>
                  <a:pt x="469900" y="190500"/>
                </a:cubicBezTo>
                <a:cubicBezTo>
                  <a:pt x="523875" y="245533"/>
                  <a:pt x="576792" y="297392"/>
                  <a:pt x="641350" y="400050"/>
                </a:cubicBezTo>
                <a:cubicBezTo>
                  <a:pt x="705908" y="502708"/>
                  <a:pt x="785283" y="644525"/>
                  <a:pt x="857250" y="806450"/>
                </a:cubicBezTo>
                <a:cubicBezTo>
                  <a:pt x="929217" y="968375"/>
                  <a:pt x="1028700" y="1249892"/>
                  <a:pt x="1073150" y="1371600"/>
                </a:cubicBezTo>
                <a:cubicBezTo>
                  <a:pt x="1117600" y="1493308"/>
                  <a:pt x="1123950" y="1536700"/>
                  <a:pt x="1123950" y="1536700"/>
                </a:cubicBezTo>
              </a:path>
            </a:pathLst>
          </a:custGeom>
          <a:ln w="12700" cmpd="sng">
            <a:solidFill>
              <a:srgbClr val="FF0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7" name="Straight Connector 36"/>
          <p:cNvCxnSpPr/>
          <p:nvPr/>
        </p:nvCxnSpPr>
        <p:spPr>
          <a:xfrm flipH="1">
            <a:off x="6732587" y="2407601"/>
            <a:ext cx="2164290" cy="0"/>
          </a:xfrm>
          <a:prstGeom prst="line">
            <a:avLst/>
          </a:prstGeom>
          <a:ln w="9525" cmpd="sng">
            <a:solidFill>
              <a:srgbClr val="000000"/>
            </a:solidFill>
            <a:prstDash val="dash"/>
          </a:ln>
          <a:effectLst/>
        </p:spPr>
        <p:style>
          <a:lnRef idx="2">
            <a:schemeClr val="accent1"/>
          </a:lnRef>
          <a:fillRef idx="0">
            <a:schemeClr val="accent1"/>
          </a:fillRef>
          <a:effectRef idx="1">
            <a:schemeClr val="accent1"/>
          </a:effectRef>
          <a:fontRef idx="minor">
            <a:schemeClr val="tx1"/>
          </a:fontRef>
        </p:style>
      </p:cxnSp>
      <p:graphicFrame>
        <p:nvGraphicFramePr>
          <p:cNvPr id="39" name="Object 38"/>
          <p:cNvGraphicFramePr>
            <a:graphicFrameLocks noChangeAspect="1"/>
          </p:cNvGraphicFramePr>
          <p:nvPr>
            <p:extLst>
              <p:ext uri="{D42A27DB-BD31-4B8C-83A1-F6EECF244321}">
                <p14:modId xmlns:p14="http://schemas.microsoft.com/office/powerpoint/2010/main" val="154184291"/>
              </p:ext>
            </p:extLst>
          </p:nvPr>
        </p:nvGraphicFramePr>
        <p:xfrm>
          <a:off x="6688666" y="427284"/>
          <a:ext cx="128538" cy="167006"/>
        </p:xfrm>
        <a:graphic>
          <a:graphicData uri="http://schemas.openxmlformats.org/presentationml/2006/ole">
            <mc:AlternateContent xmlns:mc="http://schemas.openxmlformats.org/markup-compatibility/2006">
              <mc:Choice xmlns:v="urn:schemas-microsoft-com:vml" Requires="v">
                <p:oleObj spid="_x0000_s2049" name="Equation" r:id="rId3" imgW="127000" imgH="165100" progId="Equation.DSMT4">
                  <p:embed/>
                </p:oleObj>
              </mc:Choice>
              <mc:Fallback>
                <p:oleObj name="Equation" r:id="rId3" imgW="127000" imgH="165100" progId="Equation.DSMT4">
                  <p:embed/>
                  <p:pic>
                    <p:nvPicPr>
                      <p:cNvPr id="0" name=""/>
                      <p:cNvPicPr/>
                      <p:nvPr/>
                    </p:nvPicPr>
                    <p:blipFill>
                      <a:blip r:embed="rId4"/>
                      <a:stretch>
                        <a:fillRect/>
                      </a:stretch>
                    </p:blipFill>
                    <p:spPr>
                      <a:xfrm>
                        <a:off x="6688666" y="427284"/>
                        <a:ext cx="128538" cy="167006"/>
                      </a:xfrm>
                      <a:prstGeom prst="rect">
                        <a:avLst/>
                      </a:prstGeom>
                    </p:spPr>
                  </p:pic>
                </p:oleObj>
              </mc:Fallback>
            </mc:AlternateContent>
          </a:graphicData>
        </a:graphic>
      </p:graphicFrame>
      <p:graphicFrame>
        <p:nvGraphicFramePr>
          <p:cNvPr id="41" name="Object 40"/>
          <p:cNvGraphicFramePr>
            <a:graphicFrameLocks noChangeAspect="1"/>
          </p:cNvGraphicFramePr>
          <p:nvPr>
            <p:extLst>
              <p:ext uri="{D42A27DB-BD31-4B8C-83A1-F6EECF244321}">
                <p14:modId xmlns:p14="http://schemas.microsoft.com/office/powerpoint/2010/main" val="487099434"/>
              </p:ext>
            </p:extLst>
          </p:nvPr>
        </p:nvGraphicFramePr>
        <p:xfrm>
          <a:off x="7260163" y="485138"/>
          <a:ext cx="303213" cy="346075"/>
        </p:xfrm>
        <a:graphic>
          <a:graphicData uri="http://schemas.openxmlformats.org/presentationml/2006/ole">
            <mc:AlternateContent xmlns:mc="http://schemas.openxmlformats.org/markup-compatibility/2006">
              <mc:Choice xmlns:v="urn:schemas-microsoft-com:vml" Requires="v">
                <p:oleObj spid="_x0000_s2050" name="Equation" r:id="rId5" imgW="177800" imgH="203200" progId="Equation.DSMT4">
                  <p:embed/>
                </p:oleObj>
              </mc:Choice>
              <mc:Fallback>
                <p:oleObj name="Equation" r:id="rId5" imgW="177800" imgH="203200" progId="Equation.DSMT4">
                  <p:embed/>
                  <p:pic>
                    <p:nvPicPr>
                      <p:cNvPr id="0" name=""/>
                      <p:cNvPicPr/>
                      <p:nvPr/>
                    </p:nvPicPr>
                    <p:blipFill>
                      <a:blip r:embed="rId6"/>
                      <a:stretch>
                        <a:fillRect/>
                      </a:stretch>
                    </p:blipFill>
                    <p:spPr>
                      <a:xfrm>
                        <a:off x="7260163" y="485138"/>
                        <a:ext cx="303213" cy="346075"/>
                      </a:xfrm>
                      <a:prstGeom prst="rect">
                        <a:avLst/>
                      </a:prstGeom>
                    </p:spPr>
                  </p:pic>
                </p:oleObj>
              </mc:Fallback>
            </mc:AlternateContent>
          </a:graphicData>
        </a:graphic>
      </p:graphicFrame>
      <p:graphicFrame>
        <p:nvGraphicFramePr>
          <p:cNvPr id="42" name="Object 41"/>
          <p:cNvGraphicFramePr>
            <a:graphicFrameLocks noChangeAspect="1"/>
          </p:cNvGraphicFramePr>
          <p:nvPr>
            <p:extLst>
              <p:ext uri="{D42A27DB-BD31-4B8C-83A1-F6EECF244321}">
                <p14:modId xmlns:p14="http://schemas.microsoft.com/office/powerpoint/2010/main" val="1193379585"/>
              </p:ext>
            </p:extLst>
          </p:nvPr>
        </p:nvGraphicFramePr>
        <p:xfrm>
          <a:off x="6515100" y="658175"/>
          <a:ext cx="217487" cy="282575"/>
        </p:xfrm>
        <a:graphic>
          <a:graphicData uri="http://schemas.openxmlformats.org/presentationml/2006/ole">
            <mc:AlternateContent xmlns:mc="http://schemas.openxmlformats.org/markup-compatibility/2006">
              <mc:Choice xmlns:v="urn:schemas-microsoft-com:vml" Requires="v">
                <p:oleObj spid="_x0000_s2051" name="Equation" r:id="rId7" imgW="127000" imgH="165100" progId="Equation.DSMT4">
                  <p:embed/>
                </p:oleObj>
              </mc:Choice>
              <mc:Fallback>
                <p:oleObj name="Equation" r:id="rId7" imgW="127000" imgH="165100" progId="Equation.DSMT4">
                  <p:embed/>
                  <p:pic>
                    <p:nvPicPr>
                      <p:cNvPr id="0" name=""/>
                      <p:cNvPicPr/>
                      <p:nvPr/>
                    </p:nvPicPr>
                    <p:blipFill>
                      <a:blip r:embed="rId8"/>
                      <a:stretch>
                        <a:fillRect/>
                      </a:stretch>
                    </p:blipFill>
                    <p:spPr>
                      <a:xfrm>
                        <a:off x="6515100" y="658175"/>
                        <a:ext cx="217487" cy="282575"/>
                      </a:xfrm>
                      <a:prstGeom prst="rect">
                        <a:avLst/>
                      </a:prstGeom>
                    </p:spPr>
                  </p:pic>
                </p:oleObj>
              </mc:Fallback>
            </mc:AlternateContent>
          </a:graphicData>
        </a:graphic>
      </p:graphicFrame>
      <p:graphicFrame>
        <p:nvGraphicFramePr>
          <p:cNvPr id="46" name="Object 45"/>
          <p:cNvGraphicFramePr>
            <a:graphicFrameLocks noChangeAspect="1"/>
          </p:cNvGraphicFramePr>
          <p:nvPr>
            <p:extLst>
              <p:ext uri="{D42A27DB-BD31-4B8C-83A1-F6EECF244321}">
                <p14:modId xmlns:p14="http://schemas.microsoft.com/office/powerpoint/2010/main" val="3318513854"/>
              </p:ext>
            </p:extLst>
          </p:nvPr>
        </p:nvGraphicFramePr>
        <p:xfrm>
          <a:off x="8768290" y="2426651"/>
          <a:ext cx="128587" cy="128588"/>
        </p:xfrm>
        <a:graphic>
          <a:graphicData uri="http://schemas.openxmlformats.org/presentationml/2006/ole">
            <mc:AlternateContent xmlns:mc="http://schemas.openxmlformats.org/markup-compatibility/2006">
              <mc:Choice xmlns:v="urn:schemas-microsoft-com:vml" Requires="v">
                <p:oleObj spid="_x0000_s2052" name="Equation" r:id="rId9" imgW="127000" imgH="127000" progId="Equation.DSMT4">
                  <p:embed/>
                </p:oleObj>
              </mc:Choice>
              <mc:Fallback>
                <p:oleObj name="Equation" r:id="rId9" imgW="127000" imgH="127000" progId="Equation.DSMT4">
                  <p:embed/>
                  <p:pic>
                    <p:nvPicPr>
                      <p:cNvPr id="0" name=""/>
                      <p:cNvPicPr/>
                      <p:nvPr/>
                    </p:nvPicPr>
                    <p:blipFill>
                      <a:blip r:embed="rId10"/>
                      <a:stretch>
                        <a:fillRect/>
                      </a:stretch>
                    </p:blipFill>
                    <p:spPr>
                      <a:xfrm>
                        <a:off x="8768290" y="2426651"/>
                        <a:ext cx="128587" cy="128588"/>
                      </a:xfrm>
                      <a:prstGeom prst="rect">
                        <a:avLst/>
                      </a:prstGeom>
                    </p:spPr>
                  </p:pic>
                </p:oleObj>
              </mc:Fallback>
            </mc:AlternateContent>
          </a:graphicData>
        </a:graphic>
      </p:graphicFrame>
      <p:graphicFrame>
        <p:nvGraphicFramePr>
          <p:cNvPr id="48" name="Object 47"/>
          <p:cNvGraphicFramePr>
            <a:graphicFrameLocks noChangeAspect="1"/>
          </p:cNvGraphicFramePr>
          <p:nvPr>
            <p:extLst>
              <p:ext uri="{D42A27DB-BD31-4B8C-83A1-F6EECF244321}">
                <p14:modId xmlns:p14="http://schemas.microsoft.com/office/powerpoint/2010/main" val="565872709"/>
              </p:ext>
            </p:extLst>
          </p:nvPr>
        </p:nvGraphicFramePr>
        <p:xfrm>
          <a:off x="3506788" y="963124"/>
          <a:ext cx="1319212" cy="430942"/>
        </p:xfrm>
        <a:graphic>
          <a:graphicData uri="http://schemas.openxmlformats.org/presentationml/2006/ole">
            <mc:AlternateContent xmlns:mc="http://schemas.openxmlformats.org/markup-compatibility/2006">
              <mc:Choice xmlns:v="urn:schemas-microsoft-com:vml" Requires="v">
                <p:oleObj spid="_x0000_s2053" name="Equation" r:id="rId11" imgW="698500" imgH="228600" progId="Equation.DSMT4">
                  <p:embed/>
                </p:oleObj>
              </mc:Choice>
              <mc:Fallback>
                <p:oleObj name="Equation" r:id="rId11" imgW="698500" imgH="228600" progId="Equation.DSMT4">
                  <p:embed/>
                  <p:pic>
                    <p:nvPicPr>
                      <p:cNvPr id="0" name=""/>
                      <p:cNvPicPr/>
                      <p:nvPr/>
                    </p:nvPicPr>
                    <p:blipFill>
                      <a:blip r:embed="rId12"/>
                      <a:stretch>
                        <a:fillRect/>
                      </a:stretch>
                    </p:blipFill>
                    <p:spPr>
                      <a:xfrm>
                        <a:off x="3506788" y="963124"/>
                        <a:ext cx="1319212" cy="430942"/>
                      </a:xfrm>
                      <a:prstGeom prst="rect">
                        <a:avLst/>
                      </a:prstGeom>
                    </p:spPr>
                  </p:pic>
                </p:oleObj>
              </mc:Fallback>
            </mc:AlternateContent>
          </a:graphicData>
        </a:graphic>
      </p:graphicFrame>
      <p:graphicFrame>
        <p:nvGraphicFramePr>
          <p:cNvPr id="51" name="Object 50"/>
          <p:cNvGraphicFramePr>
            <a:graphicFrameLocks noChangeAspect="1"/>
          </p:cNvGraphicFramePr>
          <p:nvPr>
            <p:extLst>
              <p:ext uri="{D42A27DB-BD31-4B8C-83A1-F6EECF244321}">
                <p14:modId xmlns:p14="http://schemas.microsoft.com/office/powerpoint/2010/main" val="681834079"/>
              </p:ext>
            </p:extLst>
          </p:nvPr>
        </p:nvGraphicFramePr>
        <p:xfrm>
          <a:off x="1537495" y="1012230"/>
          <a:ext cx="863600" cy="382587"/>
        </p:xfrm>
        <a:graphic>
          <a:graphicData uri="http://schemas.openxmlformats.org/presentationml/2006/ole">
            <mc:AlternateContent xmlns:mc="http://schemas.openxmlformats.org/markup-compatibility/2006">
              <mc:Choice xmlns:v="urn:schemas-microsoft-com:vml" Requires="v">
                <p:oleObj spid="_x0000_s2054" name="Equation" r:id="rId13" imgW="457200" imgH="203200" progId="Equation.DSMT4">
                  <p:embed/>
                </p:oleObj>
              </mc:Choice>
              <mc:Fallback>
                <p:oleObj name="Equation" r:id="rId13" imgW="457200" imgH="203200" progId="Equation.DSMT4">
                  <p:embed/>
                  <p:pic>
                    <p:nvPicPr>
                      <p:cNvPr id="0" name=""/>
                      <p:cNvPicPr/>
                      <p:nvPr/>
                    </p:nvPicPr>
                    <p:blipFill>
                      <a:blip r:embed="rId14"/>
                      <a:stretch>
                        <a:fillRect/>
                      </a:stretch>
                    </p:blipFill>
                    <p:spPr>
                      <a:xfrm>
                        <a:off x="1537495" y="1012230"/>
                        <a:ext cx="863600" cy="382587"/>
                      </a:xfrm>
                      <a:prstGeom prst="rect">
                        <a:avLst/>
                      </a:prstGeom>
                    </p:spPr>
                  </p:pic>
                </p:oleObj>
              </mc:Fallback>
            </mc:AlternateContent>
          </a:graphicData>
        </a:graphic>
      </p:graphicFrame>
      <p:sp>
        <p:nvSpPr>
          <p:cNvPr id="25" name="TextBox 24"/>
          <p:cNvSpPr txBox="1"/>
          <p:nvPr/>
        </p:nvSpPr>
        <p:spPr>
          <a:xfrm>
            <a:off x="2628901" y="976473"/>
            <a:ext cx="685800" cy="400110"/>
          </a:xfrm>
          <a:prstGeom prst="rect">
            <a:avLst/>
          </a:prstGeom>
          <a:noFill/>
        </p:spPr>
        <p:txBody>
          <a:bodyPr wrap="square" rtlCol="0">
            <a:spAutoFit/>
          </a:bodyPr>
          <a:lstStyle/>
          <a:p>
            <a:r>
              <a:rPr lang="en-US" sz="2000" dirty="0" smtClean="0">
                <a:solidFill>
                  <a:srgbClr val="000000"/>
                </a:solidFill>
                <a:latin typeface="Times New Roman"/>
                <a:cs typeface="Times New Roman"/>
              </a:rPr>
              <a:t>and</a:t>
            </a:r>
            <a:endParaRPr lang="en-US" sz="2400" dirty="0">
              <a:latin typeface="Apple Chancery"/>
              <a:cs typeface="Apple Chancery"/>
            </a:endParaRPr>
          </a:p>
        </p:txBody>
      </p:sp>
      <p:sp>
        <p:nvSpPr>
          <p:cNvPr id="29" name="TextBox 28"/>
          <p:cNvSpPr txBox="1"/>
          <p:nvPr/>
        </p:nvSpPr>
        <p:spPr>
          <a:xfrm>
            <a:off x="313060" y="1394817"/>
            <a:ext cx="8632181" cy="400110"/>
          </a:xfrm>
          <a:prstGeom prst="rect">
            <a:avLst/>
          </a:prstGeom>
          <a:noFill/>
        </p:spPr>
        <p:txBody>
          <a:bodyPr wrap="square" rtlCol="0">
            <a:spAutoFit/>
          </a:bodyPr>
          <a:lstStyle/>
          <a:p>
            <a:r>
              <a:rPr lang="en-US" sz="2000" dirty="0">
                <a:solidFill>
                  <a:srgbClr val="000000"/>
                </a:solidFill>
                <a:latin typeface="Times New Roman"/>
                <a:cs typeface="Times New Roman"/>
              </a:rPr>
              <a:t>w</a:t>
            </a:r>
            <a:r>
              <a:rPr lang="en-US" sz="2000" dirty="0" smtClean="0">
                <a:solidFill>
                  <a:srgbClr val="000000"/>
                </a:solidFill>
                <a:latin typeface="Times New Roman"/>
                <a:cs typeface="Times New Roman"/>
              </a:rPr>
              <a:t>hat is the ball’s </a:t>
            </a:r>
            <a:r>
              <a:rPr lang="en-US" sz="2000" dirty="0" smtClean="0">
                <a:solidFill>
                  <a:srgbClr val="0000FF"/>
                </a:solidFill>
                <a:latin typeface="Times New Roman"/>
                <a:cs typeface="Times New Roman"/>
              </a:rPr>
              <a:t>velocity</a:t>
            </a:r>
            <a:r>
              <a:rPr lang="en-US" sz="2000" dirty="0" smtClean="0">
                <a:solidFill>
                  <a:srgbClr val="000000"/>
                </a:solidFill>
                <a:latin typeface="Times New Roman"/>
                <a:cs typeface="Times New Roman"/>
              </a:rPr>
              <a:t> in the </a:t>
            </a:r>
            <a:r>
              <a:rPr lang="en-US" sz="2000" i="1" dirty="0" smtClean="0">
                <a:solidFill>
                  <a:srgbClr val="0000FF"/>
                </a:solidFill>
                <a:latin typeface="Times New Roman"/>
                <a:cs typeface="Times New Roman"/>
              </a:rPr>
              <a:t>y-direction </a:t>
            </a:r>
            <a:r>
              <a:rPr lang="en-US" sz="2000" dirty="0" smtClean="0">
                <a:solidFill>
                  <a:srgbClr val="000000"/>
                </a:solidFill>
                <a:latin typeface="Times New Roman"/>
                <a:cs typeface="Times New Roman"/>
              </a:rPr>
              <a:t>in </a:t>
            </a:r>
            <a:r>
              <a:rPr lang="en-US" sz="2000" dirty="0" smtClean="0">
                <a:solidFill>
                  <a:srgbClr val="FF0000"/>
                </a:solidFill>
                <a:latin typeface="Times New Roman"/>
                <a:cs typeface="Times New Roman"/>
              </a:rPr>
              <a:t>terms of </a:t>
            </a:r>
            <a:r>
              <a:rPr lang="en-US" sz="2000" i="1" dirty="0" smtClean="0">
                <a:solidFill>
                  <a:srgbClr val="FF0000"/>
                </a:solidFill>
                <a:latin typeface="Times New Roman"/>
                <a:cs typeface="Times New Roman"/>
              </a:rPr>
              <a:t>x</a:t>
            </a:r>
            <a:r>
              <a:rPr lang="en-US" sz="2000" dirty="0" smtClean="0">
                <a:solidFill>
                  <a:srgbClr val="FF0000"/>
                </a:solidFill>
                <a:latin typeface="Times New Roman"/>
                <a:cs typeface="Times New Roman"/>
              </a:rPr>
              <a:t>?</a:t>
            </a:r>
            <a:endParaRPr lang="en-US" sz="2400" dirty="0">
              <a:solidFill>
                <a:srgbClr val="FF0000"/>
              </a:solidFill>
              <a:latin typeface="Apple Chancery"/>
              <a:cs typeface="Apple Chancery"/>
            </a:endParaRPr>
          </a:p>
        </p:txBody>
      </p:sp>
      <p:grpSp>
        <p:nvGrpSpPr>
          <p:cNvPr id="3" name="Group 2"/>
          <p:cNvGrpSpPr/>
          <p:nvPr/>
        </p:nvGrpSpPr>
        <p:grpSpPr>
          <a:xfrm>
            <a:off x="274959" y="1992102"/>
            <a:ext cx="8670282" cy="2120563"/>
            <a:chOff x="274959" y="1992102"/>
            <a:chExt cx="8670282" cy="2120563"/>
          </a:xfrm>
        </p:grpSpPr>
        <p:sp>
          <p:nvSpPr>
            <p:cNvPr id="47" name="TextBox 46"/>
            <p:cNvSpPr txBox="1"/>
            <p:nvPr/>
          </p:nvSpPr>
          <p:spPr>
            <a:xfrm>
              <a:off x="274959" y="1992102"/>
              <a:ext cx="6062341" cy="830997"/>
            </a:xfrm>
            <a:prstGeom prst="rect">
              <a:avLst/>
            </a:prstGeom>
            <a:noFill/>
          </p:spPr>
          <p:txBody>
            <a:bodyPr wrap="square" rtlCol="0">
              <a:spAutoFit/>
            </a:bodyPr>
            <a:lstStyle/>
            <a:p>
              <a:r>
                <a:rPr lang="en-US" sz="2800" dirty="0" smtClean="0">
                  <a:solidFill>
                    <a:srgbClr val="FF0000"/>
                  </a:solidFill>
                  <a:latin typeface="Apple Chancery"/>
                  <a:cs typeface="Apple Chancery"/>
                </a:rPr>
                <a:t>Knowing that </a:t>
              </a:r>
              <a:r>
                <a:rPr lang="en-US" sz="2000" dirty="0" smtClean="0">
                  <a:solidFill>
                    <a:srgbClr val="000000"/>
                  </a:solidFill>
                  <a:latin typeface="Times New Roman"/>
                  <a:cs typeface="Times New Roman"/>
                </a:rPr>
                <a:t>the velocity in the </a:t>
              </a:r>
              <a:r>
                <a:rPr lang="en-US" sz="2000" i="1" dirty="0" smtClean="0">
                  <a:solidFill>
                    <a:srgbClr val="000000"/>
                  </a:solidFill>
                  <a:latin typeface="Times New Roman"/>
                  <a:cs typeface="Times New Roman"/>
                </a:rPr>
                <a:t>y-direction </a:t>
              </a:r>
              <a:r>
                <a:rPr lang="en-US" sz="2000" dirty="0" smtClean="0">
                  <a:solidFill>
                    <a:srgbClr val="000000"/>
                  </a:solidFill>
                  <a:latin typeface="Times New Roman"/>
                  <a:cs typeface="Times New Roman"/>
                </a:rPr>
                <a:t>is the time derivative of the </a:t>
              </a:r>
              <a:r>
                <a:rPr lang="en-US" sz="2000" i="1" dirty="0" smtClean="0">
                  <a:solidFill>
                    <a:srgbClr val="000000"/>
                  </a:solidFill>
                  <a:latin typeface="Times New Roman"/>
                  <a:cs typeface="Times New Roman"/>
                </a:rPr>
                <a:t>y-coordinate function</a:t>
              </a:r>
              <a:r>
                <a:rPr lang="en-US" sz="2000" dirty="0" smtClean="0">
                  <a:solidFill>
                    <a:srgbClr val="000000"/>
                  </a:solidFill>
                  <a:latin typeface="Times New Roman"/>
                  <a:cs typeface="Times New Roman"/>
                </a:rPr>
                <a:t>, or </a:t>
              </a:r>
              <a:endParaRPr lang="en-US" sz="2400" dirty="0">
                <a:latin typeface="Apple Chancery"/>
                <a:cs typeface="Apple Chancery"/>
              </a:endParaRPr>
            </a:p>
          </p:txBody>
        </p:sp>
        <p:graphicFrame>
          <p:nvGraphicFramePr>
            <p:cNvPr id="30" name="Object 29"/>
            <p:cNvGraphicFramePr>
              <a:graphicFrameLocks noChangeAspect="1"/>
            </p:cNvGraphicFramePr>
            <p:nvPr>
              <p:extLst>
                <p:ext uri="{D42A27DB-BD31-4B8C-83A1-F6EECF244321}">
                  <p14:modId xmlns:p14="http://schemas.microsoft.com/office/powerpoint/2010/main" val="3747429095"/>
                </p:ext>
              </p:extLst>
            </p:nvPr>
          </p:nvGraphicFramePr>
          <p:xfrm>
            <a:off x="5353050" y="2452417"/>
            <a:ext cx="984250" cy="741363"/>
          </p:xfrm>
          <a:graphic>
            <a:graphicData uri="http://schemas.openxmlformats.org/presentationml/2006/ole">
              <mc:AlternateContent xmlns:mc="http://schemas.openxmlformats.org/markup-compatibility/2006">
                <mc:Choice xmlns:v="urn:schemas-microsoft-com:vml" Requires="v">
                  <p:oleObj spid="_x0000_s2055" name="Equation" r:id="rId15" imgW="520700" imgH="393700" progId="Equation.DSMT4">
                    <p:embed/>
                  </p:oleObj>
                </mc:Choice>
                <mc:Fallback>
                  <p:oleObj name="Equation" r:id="rId15" imgW="520700" imgH="393700" progId="Equation.DSMT4">
                    <p:embed/>
                    <p:pic>
                      <p:nvPicPr>
                        <p:cNvPr id="0" name=""/>
                        <p:cNvPicPr/>
                        <p:nvPr/>
                      </p:nvPicPr>
                      <p:blipFill>
                        <a:blip r:embed="rId16"/>
                        <a:stretch>
                          <a:fillRect/>
                        </a:stretch>
                      </p:blipFill>
                      <p:spPr>
                        <a:xfrm>
                          <a:off x="5353050" y="2452417"/>
                          <a:ext cx="984250" cy="741363"/>
                        </a:xfrm>
                        <a:prstGeom prst="rect">
                          <a:avLst/>
                        </a:prstGeom>
                      </p:spPr>
                    </p:pic>
                  </p:oleObj>
                </mc:Fallback>
              </mc:AlternateContent>
            </a:graphicData>
          </a:graphic>
        </p:graphicFrame>
        <p:sp>
          <p:nvSpPr>
            <p:cNvPr id="32" name="TextBox 31"/>
            <p:cNvSpPr txBox="1"/>
            <p:nvPr/>
          </p:nvSpPr>
          <p:spPr>
            <a:xfrm>
              <a:off x="313060" y="3097002"/>
              <a:ext cx="8632181" cy="1015663"/>
            </a:xfrm>
            <a:prstGeom prst="rect">
              <a:avLst/>
            </a:prstGeom>
            <a:noFill/>
          </p:spPr>
          <p:txBody>
            <a:bodyPr wrap="square" rtlCol="0">
              <a:spAutoFit/>
            </a:bodyPr>
            <a:lstStyle/>
            <a:p>
              <a:r>
                <a:rPr lang="en-US" sz="2000" dirty="0">
                  <a:solidFill>
                    <a:srgbClr val="000000"/>
                  </a:solidFill>
                  <a:latin typeface="Times New Roman"/>
                  <a:cs typeface="Times New Roman"/>
                </a:rPr>
                <a:t>t</a:t>
              </a:r>
              <a:r>
                <a:rPr lang="en-US" sz="2000" dirty="0" smtClean="0">
                  <a:solidFill>
                    <a:srgbClr val="000000"/>
                  </a:solidFill>
                  <a:latin typeface="Times New Roman"/>
                  <a:cs typeface="Times New Roman"/>
                </a:rPr>
                <a:t>he chintzy way to do this would be to substitute the </a:t>
              </a:r>
              <a:r>
                <a:rPr lang="en-US" sz="2000" dirty="0" smtClean="0">
                  <a:solidFill>
                    <a:srgbClr val="0000FF"/>
                  </a:solidFill>
                  <a:latin typeface="Times New Roman"/>
                  <a:cs typeface="Times New Roman"/>
                </a:rPr>
                <a:t>time-related </a:t>
              </a:r>
              <a:r>
                <a:rPr lang="en-US" sz="2000" i="1" dirty="0" smtClean="0">
                  <a:solidFill>
                    <a:srgbClr val="0000FF"/>
                  </a:solidFill>
                  <a:latin typeface="Times New Roman"/>
                  <a:cs typeface="Times New Roman"/>
                </a:rPr>
                <a:t>x-coordinate </a:t>
              </a:r>
              <a:r>
                <a:rPr lang="en-US" sz="2000" dirty="0" smtClean="0">
                  <a:solidFill>
                    <a:srgbClr val="0000FF"/>
                  </a:solidFill>
                  <a:latin typeface="Times New Roman"/>
                  <a:cs typeface="Times New Roman"/>
                </a:rPr>
                <a:t>function</a:t>
              </a:r>
              <a:r>
                <a:rPr lang="en-US" sz="2000" dirty="0" smtClean="0">
                  <a:solidFill>
                    <a:srgbClr val="000000"/>
                  </a:solidFill>
                  <a:latin typeface="Times New Roman"/>
                  <a:cs typeface="Times New Roman"/>
                </a:rPr>
                <a:t> into the </a:t>
              </a:r>
              <a:r>
                <a:rPr lang="en-US" sz="2000" i="1" dirty="0" smtClean="0">
                  <a:solidFill>
                    <a:srgbClr val="008000"/>
                  </a:solidFill>
                  <a:latin typeface="Times New Roman"/>
                  <a:cs typeface="Times New Roman"/>
                </a:rPr>
                <a:t>x-related </a:t>
              </a:r>
              <a:r>
                <a:rPr lang="en-US" sz="2000" dirty="0" smtClean="0">
                  <a:solidFill>
                    <a:srgbClr val="008000"/>
                  </a:solidFill>
                  <a:latin typeface="Times New Roman"/>
                  <a:cs typeface="Times New Roman"/>
                </a:rPr>
                <a:t>y-coordinate function</a:t>
              </a:r>
              <a:r>
                <a:rPr lang="en-US" sz="2000" dirty="0" smtClean="0">
                  <a:solidFill>
                    <a:srgbClr val="000000"/>
                  </a:solidFill>
                  <a:latin typeface="Times New Roman"/>
                  <a:cs typeface="Times New Roman"/>
                </a:rPr>
                <a:t>, take the time derivative, then substitute </a:t>
              </a:r>
              <a:r>
                <a:rPr lang="en-US" sz="2000" i="1" dirty="0" smtClean="0">
                  <a:solidFill>
                    <a:srgbClr val="000000"/>
                  </a:solidFill>
                  <a:latin typeface="Times New Roman"/>
                  <a:cs typeface="Times New Roman"/>
                </a:rPr>
                <a:t>x information </a:t>
              </a:r>
              <a:r>
                <a:rPr lang="en-US" sz="2000" dirty="0" smtClean="0">
                  <a:solidFill>
                    <a:srgbClr val="000000"/>
                  </a:solidFill>
                  <a:latin typeface="Times New Roman"/>
                  <a:cs typeface="Times New Roman"/>
                </a:rPr>
                <a:t>back into that result</a:t>
              </a:r>
              <a:r>
                <a:rPr lang="en-US" sz="2000" i="1" dirty="0" smtClean="0">
                  <a:solidFill>
                    <a:srgbClr val="000000"/>
                  </a:solidFill>
                  <a:latin typeface="Times New Roman"/>
                  <a:cs typeface="Times New Roman"/>
                </a:rPr>
                <a:t>. </a:t>
              </a:r>
              <a:endParaRPr lang="en-US" sz="2400" dirty="0">
                <a:latin typeface="Apple Chancery"/>
                <a:cs typeface="Apple Chancery"/>
              </a:endParaRPr>
            </a:p>
          </p:txBody>
        </p:sp>
      </p:grpSp>
      <p:grpSp>
        <p:nvGrpSpPr>
          <p:cNvPr id="5" name="Group 4"/>
          <p:cNvGrpSpPr/>
          <p:nvPr/>
        </p:nvGrpSpPr>
        <p:grpSpPr>
          <a:xfrm>
            <a:off x="295920" y="4285919"/>
            <a:ext cx="8649320" cy="903348"/>
            <a:chOff x="295920" y="4285919"/>
            <a:chExt cx="8649320" cy="903348"/>
          </a:xfrm>
        </p:grpSpPr>
        <p:sp>
          <p:nvSpPr>
            <p:cNvPr id="50" name="TextBox 49"/>
            <p:cNvSpPr txBox="1"/>
            <p:nvPr/>
          </p:nvSpPr>
          <p:spPr>
            <a:xfrm>
              <a:off x="313059" y="4326464"/>
              <a:ext cx="8632181" cy="400110"/>
            </a:xfrm>
            <a:prstGeom prst="rect">
              <a:avLst/>
            </a:prstGeom>
            <a:noFill/>
          </p:spPr>
          <p:txBody>
            <a:bodyPr wrap="square" rtlCol="0">
              <a:spAutoFit/>
            </a:bodyPr>
            <a:lstStyle/>
            <a:p>
              <a:r>
                <a:rPr lang="en-US" sz="2000" dirty="0" smtClean="0">
                  <a:solidFill>
                    <a:srgbClr val="000000"/>
                  </a:solidFill>
                  <a:latin typeface="Times New Roman"/>
                  <a:cs typeface="Times New Roman"/>
                </a:rPr>
                <a:t>That is: If                        and               , then by substitution                            ,  </a:t>
              </a:r>
              <a:endParaRPr lang="en-US" sz="2400" dirty="0">
                <a:latin typeface="Apple Chancery"/>
                <a:cs typeface="Apple Chancery"/>
              </a:endParaRPr>
            </a:p>
          </p:txBody>
        </p:sp>
        <p:graphicFrame>
          <p:nvGraphicFramePr>
            <p:cNvPr id="34" name="Object 33"/>
            <p:cNvGraphicFramePr>
              <a:graphicFrameLocks noChangeAspect="1"/>
            </p:cNvGraphicFramePr>
            <p:nvPr>
              <p:extLst>
                <p:ext uri="{D42A27DB-BD31-4B8C-83A1-F6EECF244321}">
                  <p14:modId xmlns:p14="http://schemas.microsoft.com/office/powerpoint/2010/main" val="502530364"/>
                </p:ext>
              </p:extLst>
            </p:nvPr>
          </p:nvGraphicFramePr>
          <p:xfrm>
            <a:off x="1537495" y="4326464"/>
            <a:ext cx="1319212" cy="430942"/>
          </p:xfrm>
          <a:graphic>
            <a:graphicData uri="http://schemas.openxmlformats.org/presentationml/2006/ole">
              <mc:AlternateContent xmlns:mc="http://schemas.openxmlformats.org/markup-compatibility/2006">
                <mc:Choice xmlns:v="urn:schemas-microsoft-com:vml" Requires="v">
                  <p:oleObj spid="_x0000_s2056" name="Equation" r:id="rId17" imgW="698500" imgH="228600" progId="Equation.DSMT4">
                    <p:embed/>
                  </p:oleObj>
                </mc:Choice>
                <mc:Fallback>
                  <p:oleObj name="Equation" r:id="rId17" imgW="698500" imgH="228600" progId="Equation.DSMT4">
                    <p:embed/>
                    <p:pic>
                      <p:nvPicPr>
                        <p:cNvPr id="0" name=""/>
                        <p:cNvPicPr/>
                        <p:nvPr/>
                      </p:nvPicPr>
                      <p:blipFill>
                        <a:blip r:embed="rId12"/>
                        <a:stretch>
                          <a:fillRect/>
                        </a:stretch>
                      </p:blipFill>
                      <p:spPr>
                        <a:xfrm>
                          <a:off x="1537495" y="4326464"/>
                          <a:ext cx="1319212" cy="430942"/>
                        </a:xfrm>
                        <a:prstGeom prst="rect">
                          <a:avLst/>
                        </a:prstGeom>
                      </p:spPr>
                    </p:pic>
                  </p:oleObj>
                </mc:Fallback>
              </mc:AlternateContent>
            </a:graphicData>
          </a:graphic>
        </p:graphicFrame>
        <p:graphicFrame>
          <p:nvGraphicFramePr>
            <p:cNvPr id="35" name="Object 34"/>
            <p:cNvGraphicFramePr>
              <a:graphicFrameLocks noChangeAspect="1"/>
            </p:cNvGraphicFramePr>
            <p:nvPr>
              <p:extLst>
                <p:ext uri="{D42A27DB-BD31-4B8C-83A1-F6EECF244321}">
                  <p14:modId xmlns:p14="http://schemas.microsoft.com/office/powerpoint/2010/main" val="877212712"/>
                </p:ext>
              </p:extLst>
            </p:nvPr>
          </p:nvGraphicFramePr>
          <p:xfrm>
            <a:off x="3417095" y="4374819"/>
            <a:ext cx="863600" cy="382587"/>
          </p:xfrm>
          <a:graphic>
            <a:graphicData uri="http://schemas.openxmlformats.org/presentationml/2006/ole">
              <mc:AlternateContent xmlns:mc="http://schemas.openxmlformats.org/markup-compatibility/2006">
                <mc:Choice xmlns:v="urn:schemas-microsoft-com:vml" Requires="v">
                  <p:oleObj spid="_x0000_s2057" name="Equation" r:id="rId18" imgW="457200" imgH="203200" progId="Equation.DSMT4">
                    <p:embed/>
                  </p:oleObj>
                </mc:Choice>
                <mc:Fallback>
                  <p:oleObj name="Equation" r:id="rId18" imgW="457200" imgH="203200" progId="Equation.DSMT4">
                    <p:embed/>
                    <p:pic>
                      <p:nvPicPr>
                        <p:cNvPr id="0" name=""/>
                        <p:cNvPicPr/>
                        <p:nvPr/>
                      </p:nvPicPr>
                      <p:blipFill>
                        <a:blip r:embed="rId14"/>
                        <a:stretch>
                          <a:fillRect/>
                        </a:stretch>
                      </p:blipFill>
                      <p:spPr>
                        <a:xfrm>
                          <a:off x="3417095" y="4374819"/>
                          <a:ext cx="863600" cy="382587"/>
                        </a:xfrm>
                        <a:prstGeom prst="rect">
                          <a:avLst/>
                        </a:prstGeom>
                      </p:spPr>
                    </p:pic>
                  </p:oleObj>
                </mc:Fallback>
              </mc:AlternateContent>
            </a:graphicData>
          </a:graphic>
        </p:graphicFrame>
        <p:graphicFrame>
          <p:nvGraphicFramePr>
            <p:cNvPr id="36" name="Object 35"/>
            <p:cNvGraphicFramePr>
              <a:graphicFrameLocks noChangeAspect="1"/>
            </p:cNvGraphicFramePr>
            <p:nvPr>
              <p:extLst>
                <p:ext uri="{D42A27DB-BD31-4B8C-83A1-F6EECF244321}">
                  <p14:modId xmlns:p14="http://schemas.microsoft.com/office/powerpoint/2010/main" val="1477830274"/>
                </p:ext>
              </p:extLst>
            </p:nvPr>
          </p:nvGraphicFramePr>
          <p:xfrm>
            <a:off x="6432550" y="4285919"/>
            <a:ext cx="1751012" cy="503238"/>
          </p:xfrm>
          <a:graphic>
            <a:graphicData uri="http://schemas.openxmlformats.org/presentationml/2006/ole">
              <mc:AlternateContent xmlns:mc="http://schemas.openxmlformats.org/markup-compatibility/2006">
                <mc:Choice xmlns:v="urn:schemas-microsoft-com:vml" Requires="v">
                  <p:oleObj spid="_x0000_s2058" name="Equation" r:id="rId19" imgW="927100" imgH="266700" progId="Equation.DSMT4">
                    <p:embed/>
                  </p:oleObj>
                </mc:Choice>
                <mc:Fallback>
                  <p:oleObj name="Equation" r:id="rId19" imgW="927100" imgH="266700" progId="Equation.DSMT4">
                    <p:embed/>
                    <p:pic>
                      <p:nvPicPr>
                        <p:cNvPr id="0" name=""/>
                        <p:cNvPicPr/>
                        <p:nvPr/>
                      </p:nvPicPr>
                      <p:blipFill>
                        <a:blip r:embed="rId20"/>
                        <a:stretch>
                          <a:fillRect/>
                        </a:stretch>
                      </p:blipFill>
                      <p:spPr>
                        <a:xfrm>
                          <a:off x="6432550" y="4285919"/>
                          <a:ext cx="1751012" cy="503238"/>
                        </a:xfrm>
                        <a:prstGeom prst="rect">
                          <a:avLst/>
                        </a:prstGeom>
                      </p:spPr>
                    </p:pic>
                  </p:oleObj>
                </mc:Fallback>
              </mc:AlternateContent>
            </a:graphicData>
          </a:graphic>
        </p:graphicFrame>
        <p:sp>
          <p:nvSpPr>
            <p:cNvPr id="38" name="TextBox 37"/>
            <p:cNvSpPr txBox="1"/>
            <p:nvPr/>
          </p:nvSpPr>
          <p:spPr>
            <a:xfrm>
              <a:off x="295920" y="4789157"/>
              <a:ext cx="8632181" cy="400110"/>
            </a:xfrm>
            <a:prstGeom prst="rect">
              <a:avLst/>
            </a:prstGeom>
            <a:noFill/>
          </p:spPr>
          <p:txBody>
            <a:bodyPr wrap="square" rtlCol="0">
              <a:spAutoFit/>
            </a:bodyPr>
            <a:lstStyle/>
            <a:p>
              <a:r>
                <a:rPr lang="en-US" sz="2000" dirty="0">
                  <a:solidFill>
                    <a:srgbClr val="000000"/>
                  </a:solidFill>
                  <a:latin typeface="Times New Roman"/>
                  <a:cs typeface="Times New Roman"/>
                </a:rPr>
                <a:t>w</a:t>
              </a:r>
              <a:r>
                <a:rPr lang="en-US" sz="2000" dirty="0" smtClean="0">
                  <a:solidFill>
                    <a:srgbClr val="000000"/>
                  </a:solidFill>
                  <a:latin typeface="Times New Roman"/>
                  <a:cs typeface="Times New Roman"/>
                </a:rPr>
                <a:t>e can write:  </a:t>
              </a:r>
              <a:endParaRPr lang="en-US" sz="2400" dirty="0">
                <a:latin typeface="Apple Chancery"/>
                <a:cs typeface="Apple Chancery"/>
              </a:endParaRPr>
            </a:p>
          </p:txBody>
        </p:sp>
      </p:grpSp>
      <p:graphicFrame>
        <p:nvGraphicFramePr>
          <p:cNvPr id="40" name="Object 39"/>
          <p:cNvGraphicFramePr>
            <a:graphicFrameLocks noChangeAspect="1"/>
          </p:cNvGraphicFramePr>
          <p:nvPr>
            <p:extLst>
              <p:ext uri="{D42A27DB-BD31-4B8C-83A1-F6EECF244321}">
                <p14:modId xmlns:p14="http://schemas.microsoft.com/office/powerpoint/2010/main" val="131149526"/>
              </p:ext>
            </p:extLst>
          </p:nvPr>
        </p:nvGraphicFramePr>
        <p:xfrm>
          <a:off x="2857500" y="4803173"/>
          <a:ext cx="3981450" cy="1844675"/>
        </p:xfrm>
        <a:graphic>
          <a:graphicData uri="http://schemas.openxmlformats.org/presentationml/2006/ole">
            <mc:AlternateContent xmlns:mc="http://schemas.openxmlformats.org/markup-compatibility/2006">
              <mc:Choice xmlns:v="urn:schemas-microsoft-com:vml" Requires="v">
                <p:oleObj spid="_x0000_s2059" name="Equation" r:id="rId21" imgW="2108200" imgH="977900" progId="Equation.DSMT4">
                  <p:embed/>
                </p:oleObj>
              </mc:Choice>
              <mc:Fallback>
                <p:oleObj name="Equation" r:id="rId21" imgW="2108200" imgH="977900" progId="Equation.DSMT4">
                  <p:embed/>
                  <p:pic>
                    <p:nvPicPr>
                      <p:cNvPr id="0" name=""/>
                      <p:cNvPicPr/>
                      <p:nvPr/>
                    </p:nvPicPr>
                    <p:blipFill>
                      <a:blip r:embed="rId22"/>
                      <a:stretch>
                        <a:fillRect/>
                      </a:stretch>
                    </p:blipFill>
                    <p:spPr>
                      <a:xfrm>
                        <a:off x="2857500" y="4803173"/>
                        <a:ext cx="3981450" cy="1844675"/>
                      </a:xfrm>
                      <a:prstGeom prst="rect">
                        <a:avLst/>
                      </a:prstGeom>
                    </p:spPr>
                  </p:pic>
                </p:oleObj>
              </mc:Fallback>
            </mc:AlternateContent>
          </a:graphicData>
        </a:graphic>
      </p:graphicFrame>
    </p:spTree>
    <p:extLst>
      <p:ext uri="{BB962C8B-B14F-4D97-AF65-F5344CB8AC3E}">
        <p14:creationId xmlns:p14="http://schemas.microsoft.com/office/powerpoint/2010/main" val="41099870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dissolve">
                                      <p:cBhvr>
                                        <p:cTn id="17"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no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8369300" y="6427113"/>
            <a:ext cx="774699" cy="276999"/>
          </a:xfrm>
          <a:prstGeom prst="rect">
            <a:avLst/>
          </a:prstGeom>
          <a:noFill/>
        </p:spPr>
        <p:txBody>
          <a:bodyPr wrap="square" rtlCol="0">
            <a:spAutoFit/>
          </a:bodyPr>
          <a:lstStyle/>
          <a:p>
            <a:r>
              <a:rPr lang="en-US" sz="1200" dirty="0">
                <a:latin typeface="Times New Roman"/>
                <a:cs typeface="Times New Roman"/>
              </a:rPr>
              <a:t>i</a:t>
            </a:r>
            <a:r>
              <a:rPr lang="en-US" sz="1200" dirty="0" smtClean="0">
                <a:latin typeface="Times New Roman"/>
                <a:cs typeface="Times New Roman"/>
              </a:rPr>
              <a:t>nsert c</a:t>
            </a:r>
            <a:r>
              <a:rPr lang="en-US" sz="1200" dirty="0" smtClean="0">
                <a:latin typeface="Times New Roman"/>
                <a:cs typeface="Times New Roman"/>
              </a:rPr>
              <a:t>)</a:t>
            </a:r>
            <a:endParaRPr lang="en-US" sz="1200" dirty="0">
              <a:latin typeface="Times New Roman"/>
              <a:cs typeface="Times New Roman"/>
            </a:endParaRPr>
          </a:p>
        </p:txBody>
      </p:sp>
      <p:grpSp>
        <p:nvGrpSpPr>
          <p:cNvPr id="7" name="Group 6"/>
          <p:cNvGrpSpPr/>
          <p:nvPr/>
        </p:nvGrpSpPr>
        <p:grpSpPr>
          <a:xfrm>
            <a:off x="6965626" y="274449"/>
            <a:ext cx="2037291" cy="1915779"/>
            <a:chOff x="6515100" y="427284"/>
            <a:chExt cx="2381777" cy="2239718"/>
          </a:xfrm>
        </p:grpSpPr>
        <p:cxnSp>
          <p:nvCxnSpPr>
            <p:cNvPr id="18" name="Straight Connector 17"/>
            <p:cNvCxnSpPr/>
            <p:nvPr/>
          </p:nvCxnSpPr>
          <p:spPr>
            <a:xfrm>
              <a:off x="7563376" y="2401251"/>
              <a:ext cx="939801" cy="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20" name="Freeform 19"/>
            <p:cNvSpPr/>
            <p:nvPr/>
          </p:nvSpPr>
          <p:spPr>
            <a:xfrm>
              <a:off x="6725177" y="909002"/>
              <a:ext cx="844550" cy="1492250"/>
            </a:xfrm>
            <a:custGeom>
              <a:avLst/>
              <a:gdLst>
                <a:gd name="connsiteX0" fmla="*/ 0 w 844550"/>
                <a:gd name="connsiteY0" fmla="*/ 1881 h 509881"/>
                <a:gd name="connsiteX1" fmla="*/ 76200 w 844550"/>
                <a:gd name="connsiteY1" fmla="*/ 1881 h 509881"/>
                <a:gd name="connsiteX2" fmla="*/ 133350 w 844550"/>
                <a:gd name="connsiteY2" fmla="*/ 1881 h 509881"/>
                <a:gd name="connsiteX3" fmla="*/ 228600 w 844550"/>
                <a:gd name="connsiteY3" fmla="*/ 27281 h 509881"/>
                <a:gd name="connsiteX4" fmla="*/ 336550 w 844550"/>
                <a:gd name="connsiteY4" fmla="*/ 109831 h 509881"/>
                <a:gd name="connsiteX5" fmla="*/ 444500 w 844550"/>
                <a:gd name="connsiteY5" fmla="*/ 262231 h 509881"/>
                <a:gd name="connsiteX6" fmla="*/ 514350 w 844550"/>
                <a:gd name="connsiteY6" fmla="*/ 338431 h 509881"/>
                <a:gd name="connsiteX7" fmla="*/ 590550 w 844550"/>
                <a:gd name="connsiteY7" fmla="*/ 401931 h 509881"/>
                <a:gd name="connsiteX8" fmla="*/ 692150 w 844550"/>
                <a:gd name="connsiteY8" fmla="*/ 465431 h 509881"/>
                <a:gd name="connsiteX9" fmla="*/ 844550 w 844550"/>
                <a:gd name="connsiteY9" fmla="*/ 509881 h 509881"/>
                <a:gd name="connsiteX10" fmla="*/ 844550 w 844550"/>
                <a:gd name="connsiteY10" fmla="*/ 509881 h 509881"/>
                <a:gd name="connsiteX11" fmla="*/ 844550 w 844550"/>
                <a:gd name="connsiteY11" fmla="*/ 509881 h 5098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44550" h="509881">
                  <a:moveTo>
                    <a:pt x="0" y="1881"/>
                  </a:moveTo>
                  <a:lnTo>
                    <a:pt x="76200" y="1881"/>
                  </a:lnTo>
                  <a:cubicBezTo>
                    <a:pt x="98425" y="1881"/>
                    <a:pt x="107950" y="-2352"/>
                    <a:pt x="133350" y="1881"/>
                  </a:cubicBezTo>
                  <a:cubicBezTo>
                    <a:pt x="158750" y="6114"/>
                    <a:pt x="194733" y="9289"/>
                    <a:pt x="228600" y="27281"/>
                  </a:cubicBezTo>
                  <a:cubicBezTo>
                    <a:pt x="262467" y="45273"/>
                    <a:pt x="300567" y="70673"/>
                    <a:pt x="336550" y="109831"/>
                  </a:cubicBezTo>
                  <a:cubicBezTo>
                    <a:pt x="372533" y="148989"/>
                    <a:pt x="414867" y="224131"/>
                    <a:pt x="444500" y="262231"/>
                  </a:cubicBezTo>
                  <a:cubicBezTo>
                    <a:pt x="474133" y="300331"/>
                    <a:pt x="490008" y="315148"/>
                    <a:pt x="514350" y="338431"/>
                  </a:cubicBezTo>
                  <a:cubicBezTo>
                    <a:pt x="538692" y="361714"/>
                    <a:pt x="560917" y="380764"/>
                    <a:pt x="590550" y="401931"/>
                  </a:cubicBezTo>
                  <a:cubicBezTo>
                    <a:pt x="620183" y="423098"/>
                    <a:pt x="649817" y="447439"/>
                    <a:pt x="692150" y="465431"/>
                  </a:cubicBezTo>
                  <a:cubicBezTo>
                    <a:pt x="734483" y="483423"/>
                    <a:pt x="844550" y="509881"/>
                    <a:pt x="844550" y="509881"/>
                  </a:cubicBezTo>
                  <a:lnTo>
                    <a:pt x="844550" y="509881"/>
                  </a:lnTo>
                  <a:lnTo>
                    <a:pt x="844550" y="509881"/>
                  </a:lnTo>
                </a:path>
              </a:pathLst>
            </a:custGeom>
            <a:ln>
              <a:solidFill>
                <a:srgbClr val="000000"/>
              </a:solidFill>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8" name="Oval 27"/>
            <p:cNvSpPr/>
            <p:nvPr/>
          </p:nvSpPr>
          <p:spPr>
            <a:xfrm>
              <a:off x="6813867" y="825182"/>
              <a:ext cx="45719" cy="45719"/>
            </a:xfrm>
            <a:prstGeom prst="ellipse">
              <a:avLst/>
            </a:prstGeom>
            <a:solidFill>
              <a:srgbClr val="FF0000"/>
            </a:solidFill>
            <a:ln>
              <a:solidFill>
                <a:srgbClr val="00000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1" name="Straight Arrow Connector 30"/>
            <p:cNvCxnSpPr/>
            <p:nvPr/>
          </p:nvCxnSpPr>
          <p:spPr>
            <a:xfrm flipV="1">
              <a:off x="6928377" y="858202"/>
              <a:ext cx="774700" cy="1"/>
            </a:xfrm>
            <a:prstGeom prst="straightConnector1">
              <a:avLst/>
            </a:prstGeom>
            <a:ln>
              <a:solidFill>
                <a:srgbClr val="000000"/>
              </a:solidFill>
              <a:tailEnd type="arrow"/>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6834824" y="510787"/>
              <a:ext cx="24762" cy="2156215"/>
            </a:xfrm>
            <a:prstGeom prst="line">
              <a:avLst/>
            </a:prstGeom>
            <a:ln w="9525" cmpd="sng">
              <a:solidFill>
                <a:srgbClr val="000000"/>
              </a:solidFill>
              <a:prstDash val="dash"/>
            </a:ln>
            <a:effectLst/>
          </p:spPr>
          <p:style>
            <a:lnRef idx="2">
              <a:schemeClr val="accent1"/>
            </a:lnRef>
            <a:fillRef idx="0">
              <a:schemeClr val="accent1"/>
            </a:fillRef>
            <a:effectRef idx="1">
              <a:schemeClr val="accent1"/>
            </a:effectRef>
            <a:fontRef idx="minor">
              <a:schemeClr val="tx1"/>
            </a:fontRef>
          </p:style>
        </p:cxnSp>
        <p:sp>
          <p:nvSpPr>
            <p:cNvPr id="15" name="Freeform 14"/>
            <p:cNvSpPr/>
            <p:nvPr/>
          </p:nvSpPr>
          <p:spPr>
            <a:xfrm>
              <a:off x="6928377" y="851851"/>
              <a:ext cx="1123950" cy="1536700"/>
            </a:xfrm>
            <a:custGeom>
              <a:avLst/>
              <a:gdLst>
                <a:gd name="connsiteX0" fmla="*/ 0 w 1123950"/>
                <a:gd name="connsiteY0" fmla="*/ 0 h 1536700"/>
                <a:gd name="connsiteX1" fmla="*/ 165100 w 1123950"/>
                <a:gd name="connsiteY1" fmla="*/ 12700 h 1536700"/>
                <a:gd name="connsiteX2" fmla="*/ 317500 w 1123950"/>
                <a:gd name="connsiteY2" fmla="*/ 69850 h 1536700"/>
                <a:gd name="connsiteX3" fmla="*/ 469900 w 1123950"/>
                <a:gd name="connsiteY3" fmla="*/ 190500 h 1536700"/>
                <a:gd name="connsiteX4" fmla="*/ 641350 w 1123950"/>
                <a:gd name="connsiteY4" fmla="*/ 400050 h 1536700"/>
                <a:gd name="connsiteX5" fmla="*/ 857250 w 1123950"/>
                <a:gd name="connsiteY5" fmla="*/ 806450 h 1536700"/>
                <a:gd name="connsiteX6" fmla="*/ 1073150 w 1123950"/>
                <a:gd name="connsiteY6" fmla="*/ 1371600 h 1536700"/>
                <a:gd name="connsiteX7" fmla="*/ 1123950 w 1123950"/>
                <a:gd name="connsiteY7" fmla="*/ 1536700 h 153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23950" h="1536700">
                  <a:moveTo>
                    <a:pt x="0" y="0"/>
                  </a:moveTo>
                  <a:cubicBezTo>
                    <a:pt x="56091" y="529"/>
                    <a:pt x="112183" y="1058"/>
                    <a:pt x="165100" y="12700"/>
                  </a:cubicBezTo>
                  <a:cubicBezTo>
                    <a:pt x="218017" y="24342"/>
                    <a:pt x="266700" y="40217"/>
                    <a:pt x="317500" y="69850"/>
                  </a:cubicBezTo>
                  <a:cubicBezTo>
                    <a:pt x="368300" y="99483"/>
                    <a:pt x="415925" y="135467"/>
                    <a:pt x="469900" y="190500"/>
                  </a:cubicBezTo>
                  <a:cubicBezTo>
                    <a:pt x="523875" y="245533"/>
                    <a:pt x="576792" y="297392"/>
                    <a:pt x="641350" y="400050"/>
                  </a:cubicBezTo>
                  <a:cubicBezTo>
                    <a:pt x="705908" y="502708"/>
                    <a:pt x="785283" y="644525"/>
                    <a:pt x="857250" y="806450"/>
                  </a:cubicBezTo>
                  <a:cubicBezTo>
                    <a:pt x="929217" y="968375"/>
                    <a:pt x="1028700" y="1249892"/>
                    <a:pt x="1073150" y="1371600"/>
                  </a:cubicBezTo>
                  <a:cubicBezTo>
                    <a:pt x="1117600" y="1493308"/>
                    <a:pt x="1123950" y="1536700"/>
                    <a:pt x="1123950" y="1536700"/>
                  </a:cubicBezTo>
                </a:path>
              </a:pathLst>
            </a:custGeom>
            <a:ln w="12700" cmpd="sng">
              <a:solidFill>
                <a:srgbClr val="FF0000"/>
              </a:solidFill>
              <a:prstDash val="lg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37" name="Straight Connector 36"/>
            <p:cNvCxnSpPr/>
            <p:nvPr/>
          </p:nvCxnSpPr>
          <p:spPr>
            <a:xfrm flipH="1">
              <a:off x="6732587" y="2407601"/>
              <a:ext cx="2164290" cy="0"/>
            </a:xfrm>
            <a:prstGeom prst="line">
              <a:avLst/>
            </a:prstGeom>
            <a:ln w="9525" cmpd="sng">
              <a:solidFill>
                <a:srgbClr val="000000"/>
              </a:solidFill>
              <a:prstDash val="dash"/>
            </a:ln>
            <a:effectLst/>
          </p:spPr>
          <p:style>
            <a:lnRef idx="2">
              <a:schemeClr val="accent1"/>
            </a:lnRef>
            <a:fillRef idx="0">
              <a:schemeClr val="accent1"/>
            </a:fillRef>
            <a:effectRef idx="1">
              <a:schemeClr val="accent1"/>
            </a:effectRef>
            <a:fontRef idx="minor">
              <a:schemeClr val="tx1"/>
            </a:fontRef>
          </p:style>
        </p:cxnSp>
        <p:graphicFrame>
          <p:nvGraphicFramePr>
            <p:cNvPr id="39" name="Object 38"/>
            <p:cNvGraphicFramePr>
              <a:graphicFrameLocks noChangeAspect="1"/>
            </p:cNvGraphicFramePr>
            <p:nvPr>
              <p:extLst>
                <p:ext uri="{D42A27DB-BD31-4B8C-83A1-F6EECF244321}">
                  <p14:modId xmlns:p14="http://schemas.microsoft.com/office/powerpoint/2010/main" val="3508669799"/>
                </p:ext>
              </p:extLst>
            </p:nvPr>
          </p:nvGraphicFramePr>
          <p:xfrm>
            <a:off x="6688666" y="427284"/>
            <a:ext cx="128538" cy="167006"/>
          </p:xfrm>
          <a:graphic>
            <a:graphicData uri="http://schemas.openxmlformats.org/presentationml/2006/ole">
              <mc:AlternateContent xmlns:mc="http://schemas.openxmlformats.org/markup-compatibility/2006">
                <mc:Choice xmlns:v="urn:schemas-microsoft-com:vml" Requires="v">
                  <p:oleObj spid="_x0000_s3073" name="Equation" r:id="rId3" imgW="127000" imgH="165100" progId="Equation.DSMT4">
                    <p:embed/>
                  </p:oleObj>
                </mc:Choice>
                <mc:Fallback>
                  <p:oleObj name="Equation" r:id="rId3" imgW="127000" imgH="165100" progId="Equation.DSMT4">
                    <p:embed/>
                    <p:pic>
                      <p:nvPicPr>
                        <p:cNvPr id="0" name=""/>
                        <p:cNvPicPr/>
                        <p:nvPr/>
                      </p:nvPicPr>
                      <p:blipFill>
                        <a:blip r:embed="rId4"/>
                        <a:stretch>
                          <a:fillRect/>
                        </a:stretch>
                      </p:blipFill>
                      <p:spPr>
                        <a:xfrm>
                          <a:off x="6688666" y="427284"/>
                          <a:ext cx="128538" cy="167006"/>
                        </a:xfrm>
                        <a:prstGeom prst="rect">
                          <a:avLst/>
                        </a:prstGeom>
                      </p:spPr>
                    </p:pic>
                  </p:oleObj>
                </mc:Fallback>
              </mc:AlternateContent>
            </a:graphicData>
          </a:graphic>
        </p:graphicFrame>
        <p:graphicFrame>
          <p:nvGraphicFramePr>
            <p:cNvPr id="41" name="Object 40"/>
            <p:cNvGraphicFramePr>
              <a:graphicFrameLocks noChangeAspect="1"/>
            </p:cNvGraphicFramePr>
            <p:nvPr>
              <p:extLst>
                <p:ext uri="{D42A27DB-BD31-4B8C-83A1-F6EECF244321}">
                  <p14:modId xmlns:p14="http://schemas.microsoft.com/office/powerpoint/2010/main" val="1767690282"/>
                </p:ext>
              </p:extLst>
            </p:nvPr>
          </p:nvGraphicFramePr>
          <p:xfrm>
            <a:off x="7260163" y="485138"/>
            <a:ext cx="303213" cy="346075"/>
          </p:xfrm>
          <a:graphic>
            <a:graphicData uri="http://schemas.openxmlformats.org/presentationml/2006/ole">
              <mc:AlternateContent xmlns:mc="http://schemas.openxmlformats.org/markup-compatibility/2006">
                <mc:Choice xmlns:v="urn:schemas-microsoft-com:vml" Requires="v">
                  <p:oleObj spid="_x0000_s3074" name="Equation" r:id="rId5" imgW="177800" imgH="203200" progId="Equation.DSMT4">
                    <p:embed/>
                  </p:oleObj>
                </mc:Choice>
                <mc:Fallback>
                  <p:oleObj name="Equation" r:id="rId5" imgW="177800" imgH="203200" progId="Equation.DSMT4">
                    <p:embed/>
                    <p:pic>
                      <p:nvPicPr>
                        <p:cNvPr id="0" name=""/>
                        <p:cNvPicPr/>
                        <p:nvPr/>
                      </p:nvPicPr>
                      <p:blipFill>
                        <a:blip r:embed="rId6"/>
                        <a:stretch>
                          <a:fillRect/>
                        </a:stretch>
                      </p:blipFill>
                      <p:spPr>
                        <a:xfrm>
                          <a:off x="7260163" y="485138"/>
                          <a:ext cx="303213" cy="346075"/>
                        </a:xfrm>
                        <a:prstGeom prst="rect">
                          <a:avLst/>
                        </a:prstGeom>
                      </p:spPr>
                    </p:pic>
                  </p:oleObj>
                </mc:Fallback>
              </mc:AlternateContent>
            </a:graphicData>
          </a:graphic>
        </p:graphicFrame>
        <p:graphicFrame>
          <p:nvGraphicFramePr>
            <p:cNvPr id="42" name="Object 41"/>
            <p:cNvGraphicFramePr>
              <a:graphicFrameLocks noChangeAspect="1"/>
            </p:cNvGraphicFramePr>
            <p:nvPr>
              <p:extLst>
                <p:ext uri="{D42A27DB-BD31-4B8C-83A1-F6EECF244321}">
                  <p14:modId xmlns:p14="http://schemas.microsoft.com/office/powerpoint/2010/main" val="3525332214"/>
                </p:ext>
              </p:extLst>
            </p:nvPr>
          </p:nvGraphicFramePr>
          <p:xfrm>
            <a:off x="6515100" y="658175"/>
            <a:ext cx="217487" cy="282575"/>
          </p:xfrm>
          <a:graphic>
            <a:graphicData uri="http://schemas.openxmlformats.org/presentationml/2006/ole">
              <mc:AlternateContent xmlns:mc="http://schemas.openxmlformats.org/markup-compatibility/2006">
                <mc:Choice xmlns:v="urn:schemas-microsoft-com:vml" Requires="v">
                  <p:oleObj spid="_x0000_s3075" name="Equation" r:id="rId7" imgW="127000" imgH="165100" progId="Equation.DSMT4">
                    <p:embed/>
                  </p:oleObj>
                </mc:Choice>
                <mc:Fallback>
                  <p:oleObj name="Equation" r:id="rId7" imgW="127000" imgH="165100" progId="Equation.DSMT4">
                    <p:embed/>
                    <p:pic>
                      <p:nvPicPr>
                        <p:cNvPr id="0" name=""/>
                        <p:cNvPicPr/>
                        <p:nvPr/>
                      </p:nvPicPr>
                      <p:blipFill>
                        <a:blip r:embed="rId8"/>
                        <a:stretch>
                          <a:fillRect/>
                        </a:stretch>
                      </p:blipFill>
                      <p:spPr>
                        <a:xfrm>
                          <a:off x="6515100" y="658175"/>
                          <a:ext cx="217487" cy="282575"/>
                        </a:xfrm>
                        <a:prstGeom prst="rect">
                          <a:avLst/>
                        </a:prstGeom>
                      </p:spPr>
                    </p:pic>
                  </p:oleObj>
                </mc:Fallback>
              </mc:AlternateContent>
            </a:graphicData>
          </a:graphic>
        </p:graphicFrame>
        <p:graphicFrame>
          <p:nvGraphicFramePr>
            <p:cNvPr id="46" name="Object 45"/>
            <p:cNvGraphicFramePr>
              <a:graphicFrameLocks noChangeAspect="1"/>
            </p:cNvGraphicFramePr>
            <p:nvPr>
              <p:extLst>
                <p:ext uri="{D42A27DB-BD31-4B8C-83A1-F6EECF244321}">
                  <p14:modId xmlns:p14="http://schemas.microsoft.com/office/powerpoint/2010/main" val="3900904193"/>
                </p:ext>
              </p:extLst>
            </p:nvPr>
          </p:nvGraphicFramePr>
          <p:xfrm>
            <a:off x="8768290" y="2426651"/>
            <a:ext cx="128587" cy="128588"/>
          </p:xfrm>
          <a:graphic>
            <a:graphicData uri="http://schemas.openxmlformats.org/presentationml/2006/ole">
              <mc:AlternateContent xmlns:mc="http://schemas.openxmlformats.org/markup-compatibility/2006">
                <mc:Choice xmlns:v="urn:schemas-microsoft-com:vml" Requires="v">
                  <p:oleObj spid="_x0000_s3076" name="Equation" r:id="rId9" imgW="127000" imgH="127000" progId="Equation.DSMT4">
                    <p:embed/>
                  </p:oleObj>
                </mc:Choice>
                <mc:Fallback>
                  <p:oleObj name="Equation" r:id="rId9" imgW="127000" imgH="127000" progId="Equation.DSMT4">
                    <p:embed/>
                    <p:pic>
                      <p:nvPicPr>
                        <p:cNvPr id="0" name=""/>
                        <p:cNvPicPr/>
                        <p:nvPr/>
                      </p:nvPicPr>
                      <p:blipFill>
                        <a:blip r:embed="rId10"/>
                        <a:stretch>
                          <a:fillRect/>
                        </a:stretch>
                      </p:blipFill>
                      <p:spPr>
                        <a:xfrm>
                          <a:off x="8768290" y="2426651"/>
                          <a:ext cx="128587" cy="128588"/>
                        </a:xfrm>
                        <a:prstGeom prst="rect">
                          <a:avLst/>
                        </a:prstGeom>
                      </p:spPr>
                    </p:pic>
                  </p:oleObj>
                </mc:Fallback>
              </mc:AlternateContent>
            </a:graphicData>
          </a:graphic>
        </p:graphicFrame>
      </p:grpSp>
      <p:sp>
        <p:nvSpPr>
          <p:cNvPr id="50" name="TextBox 49"/>
          <p:cNvSpPr txBox="1"/>
          <p:nvPr/>
        </p:nvSpPr>
        <p:spPr>
          <a:xfrm>
            <a:off x="196379" y="427284"/>
            <a:ext cx="6492287" cy="1446550"/>
          </a:xfrm>
          <a:prstGeom prst="rect">
            <a:avLst/>
          </a:prstGeom>
          <a:noFill/>
        </p:spPr>
        <p:txBody>
          <a:bodyPr wrap="square" rtlCol="0">
            <a:spAutoFit/>
          </a:bodyPr>
          <a:lstStyle/>
          <a:p>
            <a:r>
              <a:rPr lang="en-US" sz="2800" dirty="0" smtClean="0">
                <a:solidFill>
                  <a:srgbClr val="FF0000"/>
                </a:solidFill>
                <a:latin typeface="Apple Chancery"/>
                <a:cs typeface="Apple Chancery"/>
              </a:rPr>
              <a:t>The more elegant </a:t>
            </a:r>
            <a:r>
              <a:rPr lang="en-US" sz="2000" dirty="0" smtClean="0">
                <a:solidFill>
                  <a:srgbClr val="0000FF"/>
                </a:solidFill>
                <a:latin typeface="Times New Roman"/>
                <a:cs typeface="Times New Roman"/>
              </a:rPr>
              <a:t>way </a:t>
            </a:r>
            <a:r>
              <a:rPr lang="en-US" sz="2000" dirty="0" smtClean="0">
                <a:solidFill>
                  <a:srgbClr val="000000"/>
                </a:solidFill>
                <a:latin typeface="Times New Roman"/>
                <a:cs typeface="Times New Roman"/>
              </a:rPr>
              <a:t>to do this is to utilize what is called </a:t>
            </a:r>
            <a:r>
              <a:rPr lang="en-US" sz="2000" i="1" dirty="0" smtClean="0">
                <a:solidFill>
                  <a:srgbClr val="0000FF"/>
                </a:solidFill>
                <a:latin typeface="Times New Roman"/>
                <a:cs typeface="Times New Roman"/>
              </a:rPr>
              <a:t>the chain rule</a:t>
            </a:r>
            <a:r>
              <a:rPr lang="en-US" sz="2000" dirty="0" smtClean="0">
                <a:solidFill>
                  <a:srgbClr val="000000"/>
                </a:solidFill>
                <a:latin typeface="Times New Roman"/>
                <a:cs typeface="Times New Roman"/>
              </a:rPr>
              <a:t>.  It states (loosely) that if you want the derivative of a function </a:t>
            </a:r>
            <a:r>
              <a:rPr lang="en-US" sz="2000" dirty="0" smtClean="0">
                <a:solidFill>
                  <a:srgbClr val="000000"/>
                </a:solidFill>
                <a:latin typeface="Times New Roman"/>
                <a:cs typeface="Times New Roman"/>
              </a:rPr>
              <a:t>that you know in terms of another function, you can get that result by executing the operation:</a:t>
            </a:r>
            <a:r>
              <a:rPr lang="en-US" sz="2000" dirty="0" smtClean="0">
                <a:solidFill>
                  <a:srgbClr val="000000"/>
                </a:solidFill>
                <a:latin typeface="Times New Roman"/>
                <a:cs typeface="Times New Roman"/>
              </a:rPr>
              <a:t>  </a:t>
            </a:r>
            <a:endParaRPr lang="en-US" sz="2400" dirty="0">
              <a:latin typeface="Apple Chancery"/>
              <a:cs typeface="Apple Chancery"/>
            </a:endParaRPr>
          </a:p>
        </p:txBody>
      </p:sp>
      <p:graphicFrame>
        <p:nvGraphicFramePr>
          <p:cNvPr id="24" name="Object 23"/>
          <p:cNvGraphicFramePr>
            <a:graphicFrameLocks noChangeAspect="1"/>
          </p:cNvGraphicFramePr>
          <p:nvPr>
            <p:extLst>
              <p:ext uri="{D42A27DB-BD31-4B8C-83A1-F6EECF244321}">
                <p14:modId xmlns:p14="http://schemas.microsoft.com/office/powerpoint/2010/main" val="2276876195"/>
              </p:ext>
            </p:extLst>
          </p:nvPr>
        </p:nvGraphicFramePr>
        <p:xfrm>
          <a:off x="79110" y="1921223"/>
          <a:ext cx="4110038" cy="804671"/>
        </p:xfrm>
        <a:graphic>
          <a:graphicData uri="http://schemas.openxmlformats.org/presentationml/2006/ole">
            <mc:AlternateContent xmlns:mc="http://schemas.openxmlformats.org/markup-compatibility/2006">
              <mc:Choice xmlns:v="urn:schemas-microsoft-com:vml" Requires="v">
                <p:oleObj spid="_x0000_s3077" name="Equation" r:id="rId11" imgW="2387600" imgH="469900" progId="Equation.DSMT4">
                  <p:embed/>
                </p:oleObj>
              </mc:Choice>
              <mc:Fallback>
                <p:oleObj name="Equation" r:id="rId11" imgW="2387600" imgH="469900" progId="Equation.DSMT4">
                  <p:embed/>
                  <p:pic>
                    <p:nvPicPr>
                      <p:cNvPr id="0" name=""/>
                      <p:cNvPicPr/>
                      <p:nvPr/>
                    </p:nvPicPr>
                    <p:blipFill>
                      <a:blip r:embed="rId12"/>
                      <a:stretch>
                        <a:fillRect/>
                      </a:stretch>
                    </p:blipFill>
                    <p:spPr>
                      <a:xfrm>
                        <a:off x="79110" y="1921223"/>
                        <a:ext cx="4110038" cy="804671"/>
                      </a:xfrm>
                      <a:prstGeom prst="rect">
                        <a:avLst/>
                      </a:prstGeom>
                    </p:spPr>
                  </p:pic>
                </p:oleObj>
              </mc:Fallback>
            </mc:AlternateContent>
          </a:graphicData>
        </a:graphic>
      </p:graphicFrame>
      <p:grpSp>
        <p:nvGrpSpPr>
          <p:cNvPr id="2" name="Group 1"/>
          <p:cNvGrpSpPr/>
          <p:nvPr/>
        </p:nvGrpSpPr>
        <p:grpSpPr>
          <a:xfrm>
            <a:off x="593310" y="2835432"/>
            <a:ext cx="8174980" cy="884261"/>
            <a:chOff x="770261" y="4712559"/>
            <a:chExt cx="8174980" cy="884261"/>
          </a:xfrm>
        </p:grpSpPr>
        <p:sp>
          <p:nvSpPr>
            <p:cNvPr id="26" name="TextBox 25"/>
            <p:cNvSpPr txBox="1"/>
            <p:nvPr/>
          </p:nvSpPr>
          <p:spPr>
            <a:xfrm>
              <a:off x="770261" y="4712559"/>
              <a:ext cx="8174980" cy="400110"/>
            </a:xfrm>
            <a:prstGeom prst="rect">
              <a:avLst/>
            </a:prstGeom>
            <a:noFill/>
          </p:spPr>
          <p:txBody>
            <a:bodyPr wrap="square" rtlCol="0">
              <a:spAutoFit/>
            </a:bodyPr>
            <a:lstStyle/>
            <a:p>
              <a:r>
                <a:rPr lang="en-US" sz="2000" dirty="0" smtClean="0">
                  <a:solidFill>
                    <a:srgbClr val="000000"/>
                  </a:solidFill>
                  <a:latin typeface="Times New Roman"/>
                  <a:cs typeface="Times New Roman"/>
                </a:rPr>
                <a:t>(Notice how the “</a:t>
              </a:r>
              <a:r>
                <a:rPr lang="en-US" sz="2000" dirty="0" err="1" smtClean="0">
                  <a:solidFill>
                    <a:srgbClr val="000000"/>
                  </a:solidFill>
                  <a:latin typeface="Times New Roman"/>
                  <a:cs typeface="Times New Roman"/>
                </a:rPr>
                <a:t>dx’s</a:t>
              </a:r>
              <a:r>
                <a:rPr lang="en-US" sz="2000" dirty="0" smtClean="0">
                  <a:solidFill>
                    <a:srgbClr val="000000"/>
                  </a:solidFill>
                  <a:latin typeface="Times New Roman"/>
                  <a:cs typeface="Times New Roman"/>
                </a:rPr>
                <a:t>” might be seen to cancel, if they could, leaving us with  </a:t>
              </a:r>
            </a:p>
          </p:txBody>
        </p:sp>
        <p:graphicFrame>
          <p:nvGraphicFramePr>
            <p:cNvPr id="27" name="Object 26"/>
            <p:cNvGraphicFramePr>
              <a:graphicFrameLocks noChangeAspect="1"/>
            </p:cNvGraphicFramePr>
            <p:nvPr>
              <p:extLst>
                <p:ext uri="{D42A27DB-BD31-4B8C-83A1-F6EECF244321}">
                  <p14:modId xmlns:p14="http://schemas.microsoft.com/office/powerpoint/2010/main" val="1118561820"/>
                </p:ext>
              </p:extLst>
            </p:nvPr>
          </p:nvGraphicFramePr>
          <p:xfrm>
            <a:off x="937420" y="5070401"/>
            <a:ext cx="1055631" cy="526419"/>
          </p:xfrm>
          <a:graphic>
            <a:graphicData uri="http://schemas.openxmlformats.org/presentationml/2006/ole">
              <mc:AlternateContent xmlns:mc="http://schemas.openxmlformats.org/markup-compatibility/2006">
                <mc:Choice xmlns:v="urn:schemas-microsoft-com:vml" Requires="v">
                  <p:oleObj spid="_x0000_s3078" name="Equation" r:id="rId13" imgW="635000" imgH="317500" progId="Equation.DSMT4">
                    <p:embed/>
                  </p:oleObj>
                </mc:Choice>
                <mc:Fallback>
                  <p:oleObj name="Equation" r:id="rId13" imgW="635000" imgH="317500" progId="Equation.DSMT4">
                    <p:embed/>
                    <p:pic>
                      <p:nvPicPr>
                        <p:cNvPr id="0" name=""/>
                        <p:cNvPicPr/>
                        <p:nvPr/>
                      </p:nvPicPr>
                      <p:blipFill>
                        <a:blip r:embed="rId14"/>
                        <a:stretch>
                          <a:fillRect/>
                        </a:stretch>
                      </p:blipFill>
                      <p:spPr>
                        <a:xfrm>
                          <a:off x="937420" y="5070401"/>
                          <a:ext cx="1055631" cy="526419"/>
                        </a:xfrm>
                        <a:prstGeom prst="rect">
                          <a:avLst/>
                        </a:prstGeom>
                      </p:spPr>
                    </p:pic>
                  </p:oleObj>
                </mc:Fallback>
              </mc:AlternateContent>
            </a:graphicData>
          </a:graphic>
        </p:graphicFrame>
        <p:sp>
          <p:nvSpPr>
            <p:cNvPr id="34" name="TextBox 33"/>
            <p:cNvSpPr txBox="1"/>
            <p:nvPr/>
          </p:nvSpPr>
          <p:spPr>
            <a:xfrm>
              <a:off x="2061371" y="5133766"/>
              <a:ext cx="2241228" cy="400110"/>
            </a:xfrm>
            <a:prstGeom prst="rect">
              <a:avLst/>
            </a:prstGeom>
            <a:noFill/>
          </p:spPr>
          <p:txBody>
            <a:bodyPr wrap="square" rtlCol="0">
              <a:spAutoFit/>
            </a:bodyPr>
            <a:lstStyle/>
            <a:p>
              <a:r>
                <a:rPr lang="en-US" sz="2000" dirty="0" smtClean="0">
                  <a:solidFill>
                    <a:srgbClr val="000000"/>
                  </a:solidFill>
                  <a:latin typeface="Times New Roman"/>
                  <a:cs typeface="Times New Roman"/>
                </a:rPr>
                <a:t>. . . cool, eh?)</a:t>
              </a:r>
            </a:p>
          </p:txBody>
        </p:sp>
      </p:grpSp>
      <p:graphicFrame>
        <p:nvGraphicFramePr>
          <p:cNvPr id="36" name="Object 35"/>
          <p:cNvGraphicFramePr>
            <a:graphicFrameLocks noChangeAspect="1"/>
          </p:cNvGraphicFramePr>
          <p:nvPr>
            <p:extLst>
              <p:ext uri="{D42A27DB-BD31-4B8C-83A1-F6EECF244321}">
                <p14:modId xmlns:p14="http://schemas.microsoft.com/office/powerpoint/2010/main" val="1271700286"/>
              </p:ext>
            </p:extLst>
          </p:nvPr>
        </p:nvGraphicFramePr>
        <p:xfrm>
          <a:off x="4189149" y="3656193"/>
          <a:ext cx="3045544" cy="2528707"/>
        </p:xfrm>
        <a:graphic>
          <a:graphicData uri="http://schemas.openxmlformats.org/presentationml/2006/ole">
            <mc:AlternateContent xmlns:mc="http://schemas.openxmlformats.org/markup-compatibility/2006">
              <mc:Choice xmlns:v="urn:schemas-microsoft-com:vml" Requires="v">
                <p:oleObj spid="_x0000_s3079" name="Equation" r:id="rId15" imgW="1752600" imgH="1460500" progId="Equation.DSMT4">
                  <p:embed/>
                </p:oleObj>
              </mc:Choice>
              <mc:Fallback>
                <p:oleObj name="Equation" r:id="rId15" imgW="1752600" imgH="1460500" progId="Equation.DSMT4">
                  <p:embed/>
                  <p:pic>
                    <p:nvPicPr>
                      <p:cNvPr id="0" name=""/>
                      <p:cNvPicPr/>
                      <p:nvPr/>
                    </p:nvPicPr>
                    <p:blipFill>
                      <a:blip r:embed="rId16"/>
                      <a:stretch>
                        <a:fillRect/>
                      </a:stretch>
                    </p:blipFill>
                    <p:spPr>
                      <a:xfrm>
                        <a:off x="4189149" y="3656193"/>
                        <a:ext cx="3045544" cy="2528707"/>
                      </a:xfrm>
                      <a:prstGeom prst="rect">
                        <a:avLst/>
                      </a:prstGeom>
                    </p:spPr>
                  </p:pic>
                </p:oleObj>
              </mc:Fallback>
            </mc:AlternateContent>
          </a:graphicData>
        </a:graphic>
      </p:graphicFrame>
      <p:graphicFrame>
        <p:nvGraphicFramePr>
          <p:cNvPr id="52" name="Object 51"/>
          <p:cNvGraphicFramePr>
            <a:graphicFrameLocks noChangeAspect="1"/>
          </p:cNvGraphicFramePr>
          <p:nvPr>
            <p:extLst>
              <p:ext uri="{D42A27DB-BD31-4B8C-83A1-F6EECF244321}">
                <p14:modId xmlns:p14="http://schemas.microsoft.com/office/powerpoint/2010/main" val="1093245791"/>
              </p:ext>
            </p:extLst>
          </p:nvPr>
        </p:nvGraphicFramePr>
        <p:xfrm>
          <a:off x="5249832" y="2051207"/>
          <a:ext cx="1901825" cy="674687"/>
        </p:xfrm>
        <a:graphic>
          <a:graphicData uri="http://schemas.openxmlformats.org/presentationml/2006/ole">
            <mc:AlternateContent xmlns:mc="http://schemas.openxmlformats.org/markup-compatibility/2006">
              <mc:Choice xmlns:v="urn:schemas-microsoft-com:vml" Requires="v">
                <p:oleObj spid="_x0000_s3080" name="Equation" r:id="rId17" imgW="1104900" imgH="393700" progId="Equation.DSMT4">
                  <p:embed/>
                </p:oleObj>
              </mc:Choice>
              <mc:Fallback>
                <p:oleObj name="Equation" r:id="rId17" imgW="1104900" imgH="393700" progId="Equation.DSMT4">
                  <p:embed/>
                  <p:pic>
                    <p:nvPicPr>
                      <p:cNvPr id="0" name=""/>
                      <p:cNvPicPr/>
                      <p:nvPr/>
                    </p:nvPicPr>
                    <p:blipFill>
                      <a:blip r:embed="rId18"/>
                      <a:stretch>
                        <a:fillRect/>
                      </a:stretch>
                    </p:blipFill>
                    <p:spPr>
                      <a:xfrm>
                        <a:off x="5249832" y="2051207"/>
                        <a:ext cx="1901825" cy="674687"/>
                      </a:xfrm>
                      <a:prstGeom prst="rect">
                        <a:avLst/>
                      </a:prstGeom>
                    </p:spPr>
                  </p:pic>
                </p:oleObj>
              </mc:Fallback>
            </mc:AlternateContent>
          </a:graphicData>
        </a:graphic>
      </p:graphicFrame>
      <p:sp>
        <p:nvSpPr>
          <p:cNvPr id="6" name="TextBox 5"/>
          <p:cNvSpPr txBox="1"/>
          <p:nvPr/>
        </p:nvSpPr>
        <p:spPr>
          <a:xfrm>
            <a:off x="4318000" y="2184835"/>
            <a:ext cx="849662" cy="400110"/>
          </a:xfrm>
          <a:prstGeom prst="rect">
            <a:avLst/>
          </a:prstGeom>
          <a:noFill/>
        </p:spPr>
        <p:txBody>
          <a:bodyPr wrap="none" rtlCol="0">
            <a:spAutoFit/>
          </a:bodyPr>
          <a:lstStyle/>
          <a:p>
            <a:r>
              <a:rPr lang="en-US" sz="2000" dirty="0"/>
              <a:t>o</a:t>
            </a:r>
            <a:r>
              <a:rPr lang="en-US" sz="2000" dirty="0" smtClean="0"/>
              <a:t>r just</a:t>
            </a:r>
            <a:endParaRPr lang="en-US" sz="2000" dirty="0"/>
          </a:p>
        </p:txBody>
      </p:sp>
      <p:sp>
        <p:nvSpPr>
          <p:cNvPr id="53" name="TextBox 52"/>
          <p:cNvSpPr txBox="1"/>
          <p:nvPr/>
        </p:nvSpPr>
        <p:spPr>
          <a:xfrm>
            <a:off x="5858629" y="5805726"/>
            <a:ext cx="2920999" cy="400110"/>
          </a:xfrm>
          <a:prstGeom prst="rect">
            <a:avLst/>
          </a:prstGeom>
          <a:noFill/>
        </p:spPr>
        <p:txBody>
          <a:bodyPr wrap="square" rtlCol="0">
            <a:spAutoFit/>
          </a:bodyPr>
          <a:lstStyle/>
          <a:p>
            <a:r>
              <a:rPr lang="en-US" sz="2000" dirty="0" smtClean="0">
                <a:solidFill>
                  <a:srgbClr val="0000FF"/>
                </a:solidFill>
                <a:latin typeface="Times New Roman"/>
                <a:cs typeface="Times New Roman"/>
              </a:rPr>
              <a:t>. . . much more satisfying.  </a:t>
            </a:r>
            <a:endParaRPr lang="en-US" sz="2400" dirty="0">
              <a:solidFill>
                <a:srgbClr val="0000FF"/>
              </a:solidFill>
              <a:latin typeface="Apple Chancery"/>
              <a:cs typeface="Apple Chancery"/>
            </a:endParaRPr>
          </a:p>
        </p:txBody>
      </p:sp>
      <p:grpSp>
        <p:nvGrpSpPr>
          <p:cNvPr id="10" name="Group 9"/>
          <p:cNvGrpSpPr/>
          <p:nvPr/>
        </p:nvGrpSpPr>
        <p:grpSpPr>
          <a:xfrm>
            <a:off x="196379" y="3791761"/>
            <a:ext cx="4845521" cy="1851224"/>
            <a:chOff x="196379" y="3791761"/>
            <a:chExt cx="4845521" cy="1851224"/>
          </a:xfrm>
        </p:grpSpPr>
        <p:sp>
          <p:nvSpPr>
            <p:cNvPr id="35" name="TextBox 34"/>
            <p:cNvSpPr txBox="1"/>
            <p:nvPr/>
          </p:nvSpPr>
          <p:spPr>
            <a:xfrm>
              <a:off x="196379" y="3791761"/>
              <a:ext cx="3727921" cy="830997"/>
            </a:xfrm>
            <a:prstGeom prst="rect">
              <a:avLst/>
            </a:prstGeom>
            <a:noFill/>
          </p:spPr>
          <p:txBody>
            <a:bodyPr wrap="square" rtlCol="0">
              <a:spAutoFit/>
            </a:bodyPr>
            <a:lstStyle/>
            <a:p>
              <a:r>
                <a:rPr lang="en-US" sz="2800" dirty="0" smtClean="0">
                  <a:solidFill>
                    <a:srgbClr val="FF0000"/>
                  </a:solidFill>
                  <a:latin typeface="Apple Chancery"/>
                  <a:cs typeface="Apple Chancery"/>
                </a:rPr>
                <a:t>Executing that </a:t>
              </a:r>
              <a:r>
                <a:rPr lang="en-US" sz="2000" dirty="0" smtClean="0">
                  <a:solidFill>
                    <a:srgbClr val="000000"/>
                  </a:solidFill>
                  <a:latin typeface="Times New Roman"/>
                  <a:cs typeface="Times New Roman"/>
                </a:rPr>
                <a:t>operation, remembering that</a:t>
              </a:r>
              <a:r>
                <a:rPr lang="en-US" sz="2000" dirty="0">
                  <a:solidFill>
                    <a:srgbClr val="000000"/>
                  </a:solidFill>
                  <a:latin typeface="Times New Roman"/>
                  <a:cs typeface="Times New Roman"/>
                </a:rPr>
                <a:t>,</a:t>
              </a:r>
              <a:r>
                <a:rPr lang="en-US" sz="2000" dirty="0" smtClean="0">
                  <a:solidFill>
                    <a:srgbClr val="000000"/>
                  </a:solidFill>
                  <a:latin typeface="Times New Roman"/>
                  <a:cs typeface="Times New Roman"/>
                </a:rPr>
                <a:t>  </a:t>
              </a:r>
              <a:endParaRPr lang="en-US" sz="2400" dirty="0">
                <a:latin typeface="Apple Chancery"/>
                <a:cs typeface="Apple Chancery"/>
              </a:endParaRPr>
            </a:p>
          </p:txBody>
        </p:sp>
        <p:graphicFrame>
          <p:nvGraphicFramePr>
            <p:cNvPr id="43" name="Object 42"/>
            <p:cNvGraphicFramePr>
              <a:graphicFrameLocks noChangeAspect="1"/>
            </p:cNvGraphicFramePr>
            <p:nvPr>
              <p:extLst>
                <p:ext uri="{D42A27DB-BD31-4B8C-83A1-F6EECF244321}">
                  <p14:modId xmlns:p14="http://schemas.microsoft.com/office/powerpoint/2010/main" val="3252573920"/>
                </p:ext>
              </p:extLst>
            </p:nvPr>
          </p:nvGraphicFramePr>
          <p:xfrm>
            <a:off x="1955062" y="4735024"/>
            <a:ext cx="1319212" cy="430942"/>
          </p:xfrm>
          <a:graphic>
            <a:graphicData uri="http://schemas.openxmlformats.org/presentationml/2006/ole">
              <mc:AlternateContent xmlns:mc="http://schemas.openxmlformats.org/markup-compatibility/2006">
                <mc:Choice xmlns:v="urn:schemas-microsoft-com:vml" Requires="v">
                  <p:oleObj spid="_x0000_s3081" name="Equation" r:id="rId19" imgW="698500" imgH="228600" progId="Equation.DSMT4">
                    <p:embed/>
                  </p:oleObj>
                </mc:Choice>
                <mc:Fallback>
                  <p:oleObj name="Equation" r:id="rId19" imgW="698500" imgH="228600" progId="Equation.DSMT4">
                    <p:embed/>
                    <p:pic>
                      <p:nvPicPr>
                        <p:cNvPr id="0" name=""/>
                        <p:cNvPicPr/>
                        <p:nvPr/>
                      </p:nvPicPr>
                      <p:blipFill>
                        <a:blip r:embed="rId20"/>
                        <a:stretch>
                          <a:fillRect/>
                        </a:stretch>
                      </p:blipFill>
                      <p:spPr>
                        <a:xfrm>
                          <a:off x="1955062" y="4735024"/>
                          <a:ext cx="1319212" cy="430942"/>
                        </a:xfrm>
                        <a:prstGeom prst="rect">
                          <a:avLst/>
                        </a:prstGeom>
                      </p:spPr>
                    </p:pic>
                  </p:oleObj>
                </mc:Fallback>
              </mc:AlternateContent>
            </a:graphicData>
          </a:graphic>
        </p:graphicFrame>
        <p:graphicFrame>
          <p:nvGraphicFramePr>
            <p:cNvPr id="44" name="Object 43"/>
            <p:cNvGraphicFramePr>
              <a:graphicFrameLocks noChangeAspect="1"/>
            </p:cNvGraphicFramePr>
            <p:nvPr>
              <p:extLst>
                <p:ext uri="{D42A27DB-BD31-4B8C-83A1-F6EECF244321}">
                  <p14:modId xmlns:p14="http://schemas.microsoft.com/office/powerpoint/2010/main" val="331162896"/>
                </p:ext>
              </p:extLst>
            </p:nvPr>
          </p:nvGraphicFramePr>
          <p:xfrm>
            <a:off x="328669" y="4784130"/>
            <a:ext cx="863600" cy="382587"/>
          </p:xfrm>
          <a:graphic>
            <a:graphicData uri="http://schemas.openxmlformats.org/presentationml/2006/ole">
              <mc:AlternateContent xmlns:mc="http://schemas.openxmlformats.org/markup-compatibility/2006">
                <mc:Choice xmlns:v="urn:schemas-microsoft-com:vml" Requires="v">
                  <p:oleObj spid="_x0000_s3082" name="Equation" r:id="rId21" imgW="457200" imgH="203200" progId="Equation.DSMT4">
                    <p:embed/>
                  </p:oleObj>
                </mc:Choice>
                <mc:Fallback>
                  <p:oleObj name="Equation" r:id="rId21" imgW="457200" imgH="203200" progId="Equation.DSMT4">
                    <p:embed/>
                    <p:pic>
                      <p:nvPicPr>
                        <p:cNvPr id="0" name=""/>
                        <p:cNvPicPr/>
                        <p:nvPr/>
                      </p:nvPicPr>
                      <p:blipFill>
                        <a:blip r:embed="rId22"/>
                        <a:stretch>
                          <a:fillRect/>
                        </a:stretch>
                      </p:blipFill>
                      <p:spPr>
                        <a:xfrm>
                          <a:off x="328669" y="4784130"/>
                          <a:ext cx="863600" cy="382587"/>
                        </a:xfrm>
                        <a:prstGeom prst="rect">
                          <a:avLst/>
                        </a:prstGeom>
                      </p:spPr>
                    </p:pic>
                  </p:oleObj>
                </mc:Fallback>
              </mc:AlternateContent>
            </a:graphicData>
          </a:graphic>
        </p:graphicFrame>
        <p:sp>
          <p:nvSpPr>
            <p:cNvPr id="45" name="TextBox 44"/>
            <p:cNvSpPr txBox="1"/>
            <p:nvPr/>
          </p:nvSpPr>
          <p:spPr>
            <a:xfrm>
              <a:off x="1242275" y="4748373"/>
              <a:ext cx="685800" cy="400110"/>
            </a:xfrm>
            <a:prstGeom prst="rect">
              <a:avLst/>
            </a:prstGeom>
            <a:noFill/>
          </p:spPr>
          <p:txBody>
            <a:bodyPr wrap="square" rtlCol="0">
              <a:spAutoFit/>
            </a:bodyPr>
            <a:lstStyle/>
            <a:p>
              <a:r>
                <a:rPr lang="en-US" sz="2000" dirty="0" smtClean="0">
                  <a:solidFill>
                    <a:srgbClr val="000000"/>
                  </a:solidFill>
                  <a:latin typeface="Times New Roman"/>
                  <a:cs typeface="Times New Roman"/>
                </a:rPr>
                <a:t>and</a:t>
              </a:r>
              <a:endParaRPr lang="en-US" sz="2400" dirty="0">
                <a:latin typeface="Apple Chancery"/>
                <a:cs typeface="Apple Chancery"/>
              </a:endParaRPr>
            </a:p>
          </p:txBody>
        </p:sp>
        <p:sp>
          <p:nvSpPr>
            <p:cNvPr id="49" name="TextBox 48"/>
            <p:cNvSpPr txBox="1"/>
            <p:nvPr/>
          </p:nvSpPr>
          <p:spPr>
            <a:xfrm>
              <a:off x="196379" y="5242875"/>
              <a:ext cx="4845521" cy="400110"/>
            </a:xfrm>
            <a:prstGeom prst="rect">
              <a:avLst/>
            </a:prstGeom>
            <a:noFill/>
          </p:spPr>
          <p:txBody>
            <a:bodyPr wrap="square" rtlCol="0">
              <a:spAutoFit/>
            </a:bodyPr>
            <a:lstStyle/>
            <a:p>
              <a:r>
                <a:rPr lang="en-US" sz="2000" dirty="0">
                  <a:solidFill>
                    <a:srgbClr val="000000"/>
                  </a:solidFill>
                  <a:latin typeface="Times New Roman"/>
                  <a:cs typeface="Times New Roman"/>
                </a:rPr>
                <a:t>a</a:t>
              </a:r>
              <a:r>
                <a:rPr lang="en-US" sz="2000" dirty="0" smtClean="0">
                  <a:solidFill>
                    <a:srgbClr val="000000"/>
                  </a:solidFill>
                  <a:latin typeface="Times New Roman"/>
                  <a:cs typeface="Times New Roman"/>
                </a:rPr>
                <a:t>nd we get:  </a:t>
              </a:r>
              <a:endParaRPr lang="en-US" sz="2400" dirty="0">
                <a:latin typeface="Apple Chancery"/>
                <a:cs typeface="Apple Chancery"/>
              </a:endParaRPr>
            </a:p>
          </p:txBody>
        </p:sp>
        <p:sp>
          <p:nvSpPr>
            <p:cNvPr id="9" name="Freeform 8"/>
            <p:cNvSpPr/>
            <p:nvPr/>
          </p:nvSpPr>
          <p:spPr>
            <a:xfrm>
              <a:off x="1727200" y="4089400"/>
              <a:ext cx="2400300" cy="1397000"/>
            </a:xfrm>
            <a:custGeom>
              <a:avLst/>
              <a:gdLst>
                <a:gd name="connsiteX0" fmla="*/ 0 w 2400300"/>
                <a:gd name="connsiteY0" fmla="*/ 1397000 h 1397000"/>
                <a:gd name="connsiteX1" fmla="*/ 1028700 w 2400300"/>
                <a:gd name="connsiteY1" fmla="*/ 1384300 h 1397000"/>
                <a:gd name="connsiteX2" fmla="*/ 1524000 w 2400300"/>
                <a:gd name="connsiteY2" fmla="*/ 1346200 h 1397000"/>
                <a:gd name="connsiteX3" fmla="*/ 1866900 w 2400300"/>
                <a:gd name="connsiteY3" fmla="*/ 1066800 h 1397000"/>
                <a:gd name="connsiteX4" fmla="*/ 1968500 w 2400300"/>
                <a:gd name="connsiteY4" fmla="*/ 558800 h 1397000"/>
                <a:gd name="connsiteX5" fmla="*/ 2032000 w 2400300"/>
                <a:gd name="connsiteY5" fmla="*/ 254000 h 1397000"/>
                <a:gd name="connsiteX6" fmla="*/ 2222500 w 2400300"/>
                <a:gd name="connsiteY6" fmla="*/ 50800 h 1397000"/>
                <a:gd name="connsiteX7" fmla="*/ 2400300 w 2400300"/>
                <a:gd name="connsiteY7" fmla="*/ 0 h 1397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400300" h="1397000">
                  <a:moveTo>
                    <a:pt x="0" y="1397000"/>
                  </a:moveTo>
                  <a:lnTo>
                    <a:pt x="1028700" y="1384300"/>
                  </a:lnTo>
                  <a:cubicBezTo>
                    <a:pt x="1282700" y="1375833"/>
                    <a:pt x="1384300" y="1399117"/>
                    <a:pt x="1524000" y="1346200"/>
                  </a:cubicBezTo>
                  <a:cubicBezTo>
                    <a:pt x="1663700" y="1293283"/>
                    <a:pt x="1792817" y="1198033"/>
                    <a:pt x="1866900" y="1066800"/>
                  </a:cubicBezTo>
                  <a:cubicBezTo>
                    <a:pt x="1940983" y="935567"/>
                    <a:pt x="1940983" y="694267"/>
                    <a:pt x="1968500" y="558800"/>
                  </a:cubicBezTo>
                  <a:cubicBezTo>
                    <a:pt x="1996017" y="423333"/>
                    <a:pt x="1989667" y="338667"/>
                    <a:pt x="2032000" y="254000"/>
                  </a:cubicBezTo>
                  <a:cubicBezTo>
                    <a:pt x="2074333" y="169333"/>
                    <a:pt x="2161117" y="93133"/>
                    <a:pt x="2222500" y="50800"/>
                  </a:cubicBezTo>
                  <a:cubicBezTo>
                    <a:pt x="2283883" y="8467"/>
                    <a:pt x="2400300" y="0"/>
                    <a:pt x="2400300" y="0"/>
                  </a:cubicBezTo>
                </a:path>
              </a:pathLst>
            </a:custGeom>
            <a:ln w="9525" cmpd="sng">
              <a:solidFill>
                <a:srgbClr val="FF0000"/>
              </a:solidFill>
              <a:prstDash val="dash"/>
            </a:ln>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2034174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dissolve">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ssolve">
                                      <p:cBhvr>
                                        <p:cTn id="12" dur="500"/>
                                        <p:tgtEl>
                                          <p:spTgt spid="6"/>
                                        </p:tgtEl>
                                      </p:cBhvr>
                                    </p:animEffect>
                                  </p:childTnLst>
                                </p:cTn>
                              </p:par>
                              <p:par>
                                <p:cTn id="13" presetID="9" presetClass="entr" presetSubtype="0" fill="hold" nodeType="withEffect">
                                  <p:stCondLst>
                                    <p:cond delay="0"/>
                                  </p:stCondLst>
                                  <p:childTnLst>
                                    <p:set>
                                      <p:cBhvr>
                                        <p:cTn id="14" dur="1" fill="hold">
                                          <p:stCondLst>
                                            <p:cond delay="0"/>
                                          </p:stCondLst>
                                        </p:cTn>
                                        <p:tgtEl>
                                          <p:spTgt spid="52"/>
                                        </p:tgtEl>
                                        <p:attrNameLst>
                                          <p:attrName>style.visibility</p:attrName>
                                        </p:attrNameLst>
                                      </p:cBhvr>
                                      <p:to>
                                        <p:strVal val="visible"/>
                                      </p:to>
                                    </p:set>
                                    <p:animEffect transition="in" filter="dissolve">
                                      <p:cBhvr>
                                        <p:cTn id="15" dur="500"/>
                                        <p:tgtEl>
                                          <p:spTgt spid="52"/>
                                        </p:tgtEl>
                                      </p:cBhvr>
                                    </p:animEffect>
                                  </p:childTnLst>
                                </p:cTn>
                              </p:par>
                            </p:childTnLst>
                          </p:cTn>
                        </p:par>
                      </p:childTnLst>
                    </p:cTn>
                  </p:par>
                  <p:par>
                    <p:cTn id="16" fill="hold">
                      <p:stCondLst>
                        <p:cond delay="indefinite"/>
                      </p:stCondLst>
                      <p:childTnLst>
                        <p:par>
                          <p:cTn id="17" fill="hold">
                            <p:stCondLst>
                              <p:cond delay="0"/>
                            </p:stCondLst>
                            <p:childTnLst>
                              <p:par>
                                <p:cTn id="18" presetID="9" presetClass="entr" presetSubtype="0" fill="hold"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dissolve">
                                      <p:cBhvr>
                                        <p:cTn id="20" dur="500"/>
                                        <p:tgtEl>
                                          <p:spTgt spid="2"/>
                                        </p:tgtEl>
                                      </p:cBhvr>
                                    </p:animEffec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Effect transition="in" filter="dissolve">
                                      <p:cBhvr>
                                        <p:cTn id="25" dur="500"/>
                                        <p:tgtEl>
                                          <p:spTgt spid="10"/>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nodeType="clickEffect">
                                  <p:stCondLst>
                                    <p:cond delay="0"/>
                                  </p:stCondLst>
                                  <p:childTnLst>
                                    <p:set>
                                      <p:cBhvr>
                                        <p:cTn id="29" dur="1" fill="hold">
                                          <p:stCondLst>
                                            <p:cond delay="0"/>
                                          </p:stCondLst>
                                        </p:cTn>
                                        <p:tgtEl>
                                          <p:spTgt spid="36"/>
                                        </p:tgtEl>
                                        <p:attrNameLst>
                                          <p:attrName>style.visibility</p:attrName>
                                        </p:attrNameLst>
                                      </p:cBhvr>
                                      <p:to>
                                        <p:strVal val="visible"/>
                                      </p:to>
                                    </p:set>
                                    <p:animEffect transition="in" filter="dissolve">
                                      <p:cBhvr>
                                        <p:cTn id="30" dur="500"/>
                                        <p:tgtEl>
                                          <p:spTgt spid="36"/>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53"/>
                                        </p:tgtEl>
                                        <p:attrNameLst>
                                          <p:attrName>style.visibility</p:attrName>
                                        </p:attrNameLst>
                                      </p:cBhvr>
                                      <p:to>
                                        <p:strVal val="visible"/>
                                      </p:to>
                                    </p:set>
                                    <p:animEffect transition="in" filter="dissolve">
                                      <p:cBhvr>
                                        <p:cTn id="35"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5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357</Words>
  <Application>Microsoft Macintosh PowerPoint</Application>
  <PresentationFormat>On-screen Show (4:3)</PresentationFormat>
  <Paragraphs>24</Paragraphs>
  <Slides>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5" baseType="lpstr">
      <vt:lpstr>Office Theme</vt:lpstr>
      <vt:lpstr>MathType 7.4.2 Equation</vt:lpstr>
      <vt:lpstr>PowerPoint Presentation</vt:lpstr>
      <vt:lpstr>PowerPoint Presentation</vt:lpstr>
      <vt:lpstr>PowerPoint Presentation</vt:lpstr>
    </vt:vector>
  </TitlesOfParts>
  <Company>Polytechnic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Fletcher</dc:creator>
  <cp:lastModifiedBy>Craig Fletcher</cp:lastModifiedBy>
  <cp:revision>1</cp:revision>
  <dcterms:created xsi:type="dcterms:W3CDTF">2019-09-03T00:48:03Z</dcterms:created>
  <dcterms:modified xsi:type="dcterms:W3CDTF">2019-09-03T00:48:47Z</dcterms:modified>
</cp:coreProperties>
</file>